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DC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5FB99C-B661-489B-864A-A29B4FDB05BE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B9E78D-EFE6-43D3-812B-D101097F3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635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B9E78D-EFE6-43D3-812B-D101097F321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119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7947-E287-4738-8C82-07CE4F01EF03}" type="datetime2">
              <a:rPr lang="en-US" smtClean="0"/>
              <a:t>Thursday, September 25, 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08928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9361-B9A1-48F2-9473-23DE30E2D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03906"/>
            <a:ext cx="11090275" cy="1333057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86779-C2F3-447D-85F7-F6B0E2C97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D84-71F4-4271-8C46-0D47C0A9B12E}" type="datetime2">
              <a:rPr lang="en-US" smtClean="0"/>
              <a:t>Thursday, September 25,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654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6583A-514F-4632-820D-E7EE236A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3CBBB-7DDC-4437-8C7D-22A1C3520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69EBF-DA20-4024-8006-B158D571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0CE1-F450-4107-B2CB-17B18F8A3F4A}" type="datetime2">
              <a:rPr lang="en-US" smtClean="0"/>
              <a:t>Thursday, September 25,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AC8B9-14B5-4DF1-994D-AB47DB3BA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6582-5F9B-4F5E-AAD5-D608CB68E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059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C025-CD7A-4966-867E-81CF82B15267}" type="datetime2">
              <a:rPr lang="en-US" smtClean="0"/>
              <a:t>Thursday, September 25,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715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4644CBB8-40B8-42F8-9172-07A476341DDA}"/>
              </a:ext>
            </a:extLst>
          </p:cNvPr>
          <p:cNvGrpSpPr/>
          <p:nvPr/>
        </p:nvGrpSpPr>
        <p:grpSpPr>
          <a:xfrm>
            <a:off x="356481" y="879007"/>
            <a:ext cx="734257" cy="760506"/>
            <a:chOff x="5243759" y="1363788"/>
            <a:chExt cx="734257" cy="760506"/>
          </a:xfrm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35CE073E-302A-4AA7-98C7-8667DDDCFA1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4FD1AE2F-DD70-4E93-B905-E052A23F0B1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E8D529E5-8838-47F0-98A4-2D46F11E499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5DA2564-D3DB-48AD-83F0-6CC6B574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63" y="474345"/>
            <a:ext cx="11077574" cy="2954655"/>
          </a:xfrm>
        </p:spPr>
        <p:txBody>
          <a:bodyPr vert="horz" wrap="square" lIns="0" tIns="0" rIns="0" bIns="0" rtlCol="0" anchor="b" anchorCtr="0">
            <a:normAutofit/>
          </a:bodyPr>
          <a:lstStyle>
            <a:lvl1pPr>
              <a:defRPr lang="en-US" sz="64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9929-0719-4517-94D6-FDF7F99E70F6}" type="datetime2">
              <a:rPr lang="en-US" smtClean="0"/>
              <a:t>Thursday, September 25,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EA752-36DA-440B-8747-0EB29140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271" y="3629772"/>
            <a:ext cx="11074866" cy="267895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BCC02B0-8581-4752-B7BC-3CE1EF17B9F7}"/>
              </a:ext>
            </a:extLst>
          </p:cNvPr>
          <p:cNvSpPr>
            <a:spLocks noChangeAspect="1"/>
          </p:cNvSpPr>
          <p:nvPr/>
        </p:nvSpPr>
        <p:spPr>
          <a:xfrm rot="18900000">
            <a:off x="11209132" y="4448189"/>
            <a:ext cx="999200" cy="1262947"/>
          </a:xfrm>
          <a:custGeom>
            <a:avLst/>
            <a:gdLst>
              <a:gd name="connsiteX0" fmla="*/ 540000 w 999200"/>
              <a:gd name="connsiteY0" fmla="*/ 0 h 1262947"/>
              <a:gd name="connsiteX1" fmla="*/ 999200 w 999200"/>
              <a:gd name="connsiteY1" fmla="*/ 815317 h 1262947"/>
              <a:gd name="connsiteX2" fmla="*/ 552185 w 999200"/>
              <a:gd name="connsiteY2" fmla="*/ 1262333 h 1262947"/>
              <a:gd name="connsiteX3" fmla="*/ 540000 w 999200"/>
              <a:gd name="connsiteY3" fmla="*/ 1262947 h 1262947"/>
              <a:gd name="connsiteX4" fmla="*/ 0 w 999200"/>
              <a:gd name="connsiteY4" fmla="*/ 992947 h 1262947"/>
              <a:gd name="connsiteX5" fmla="*/ 10971 w 999200"/>
              <a:gd name="connsiteY5" fmla="*/ 938533 h 1262947"/>
              <a:gd name="connsiteX6" fmla="*/ 15626 w 999200"/>
              <a:gd name="connsiteY6" fmla="*/ 931034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200" h="1262947">
                <a:moveTo>
                  <a:pt x="540000" y="0"/>
                </a:moveTo>
                <a:lnTo>
                  <a:pt x="999200" y="815317"/>
                </a:lnTo>
                <a:lnTo>
                  <a:pt x="552185" y="1262333"/>
                </a:lnTo>
                <a:lnTo>
                  <a:pt x="540000" y="1262947"/>
                </a:ln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10200000" scaled="0"/>
          </a:gradFill>
          <a:ln>
            <a:noFill/>
          </a:ln>
          <a:effectLst>
            <a:innerShdw blurRad="254000" dist="101600" dir="42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EA0FF4DB-8180-4D26-AEAE-7ECDB670F71D}"/>
              </a:ext>
            </a:extLst>
          </p:cNvPr>
          <p:cNvSpPr/>
          <p:nvPr/>
        </p:nvSpPr>
        <p:spPr>
          <a:xfrm rot="2700000">
            <a:off x="11686937" y="4853516"/>
            <a:ext cx="540000" cy="978284"/>
          </a:xfrm>
          <a:custGeom>
            <a:avLst/>
            <a:gdLst>
              <a:gd name="connsiteX0" fmla="*/ 113288 w 540000"/>
              <a:gd name="connsiteY0" fmla="*/ 0 h 978284"/>
              <a:gd name="connsiteX1" fmla="*/ 539386 w 540000"/>
              <a:gd name="connsiteY1" fmla="*/ 426099 h 978284"/>
              <a:gd name="connsiteX2" fmla="*/ 540000 w 540000"/>
              <a:gd name="connsiteY2" fmla="*/ 438284 h 978284"/>
              <a:gd name="connsiteX3" fmla="*/ 270000 w 540000"/>
              <a:gd name="connsiteY3" fmla="*/ 978284 h 978284"/>
              <a:gd name="connsiteX4" fmla="*/ 0 w 540000"/>
              <a:gd name="connsiteY4" fmla="*/ 438284 h 978284"/>
              <a:gd name="connsiteX5" fmla="*/ 79081 w 540000"/>
              <a:gd name="connsiteY5" fmla="*/ 56446 h 97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0000" h="978284">
                <a:moveTo>
                  <a:pt x="113288" y="0"/>
                </a:moveTo>
                <a:lnTo>
                  <a:pt x="539386" y="426099"/>
                </a:lnTo>
                <a:lnTo>
                  <a:pt x="540000" y="438284"/>
                </a:lnTo>
                <a:cubicBezTo>
                  <a:pt x="540000" y="736518"/>
                  <a:pt x="419117" y="978284"/>
                  <a:pt x="270000" y="978284"/>
                </a:cubicBezTo>
                <a:cubicBezTo>
                  <a:pt x="120883" y="978284"/>
                  <a:pt x="0" y="736518"/>
                  <a:pt x="0" y="438284"/>
                </a:cubicBezTo>
                <a:cubicBezTo>
                  <a:pt x="0" y="289167"/>
                  <a:pt x="30220" y="154167"/>
                  <a:pt x="79081" y="56446"/>
                </a:cubicBezTo>
                <a:close/>
              </a:path>
            </a:pathLst>
          </a:cu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915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5673-5512-4AAA-9AEB-E00C61EC65D5}" type="datetime2">
              <a:rPr lang="en-US" smtClean="0"/>
              <a:t>Thursday, September 25,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774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881275"/>
            <a:ext cx="5437186" cy="535354"/>
          </a:xfrm>
        </p:spPr>
        <p:txBody>
          <a:bodyPr anchor="b">
            <a:norm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577270"/>
            <a:ext cx="5429114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881275"/>
            <a:ext cx="5436392" cy="535354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en-US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577270"/>
            <a:ext cx="5436391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38FA-2E87-4873-8BBA-13E447C9A99A}" type="datetime2">
              <a:rPr lang="en-US" smtClean="0"/>
              <a:t>Thursday, September 25, 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828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149" y="550799"/>
            <a:ext cx="8283313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F51F65-E111-4656-83BE-CFCDE2DD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B40A-97BD-4BFB-B639-0BFF95FDE8B7}" type="datetime2">
              <a:rPr lang="en-US" smtClean="0"/>
              <a:t>Thursday, September 25, 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F82CB-2D17-4918-821E-485475CF2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6589D-A056-4817-AE15-39D87FE1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E489F067-39E1-4757-BC11-6169A343F2E1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10727" y="3958416"/>
            <a:ext cx="3536330" cy="1853969"/>
          </a:xfrm>
          <a:custGeom>
            <a:avLst/>
            <a:gdLst>
              <a:gd name="connsiteX0" fmla="*/ 3536330 w 3536330"/>
              <a:gd name="connsiteY0" fmla="*/ 1853969 h 1853969"/>
              <a:gd name="connsiteX1" fmla="*/ 1682362 w 3536330"/>
              <a:gd name="connsiteY1" fmla="*/ 0 h 1853969"/>
              <a:gd name="connsiteX2" fmla="*/ 52157 w 3536330"/>
              <a:gd name="connsiteY2" fmla="*/ 970257 h 1853969"/>
              <a:gd name="connsiteX3" fmla="*/ 0 w 3536330"/>
              <a:gd name="connsiteY3" fmla="*/ 1078528 h 1853969"/>
              <a:gd name="connsiteX4" fmla="*/ 757215 w 3536330"/>
              <a:gd name="connsiteY4" fmla="*/ 1835743 h 1853969"/>
              <a:gd name="connsiteX5" fmla="*/ 774211 w 3536330"/>
              <a:gd name="connsiteY5" fmla="*/ 1667149 h 1853969"/>
              <a:gd name="connsiteX6" fmla="*/ 1682362 w 3536330"/>
              <a:gd name="connsiteY6" fmla="*/ 926985 h 1853969"/>
              <a:gd name="connsiteX7" fmla="*/ 2609345 w 3536330"/>
              <a:gd name="connsiteY7" fmla="*/ 1853969 h 185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36330" h="1853969">
                <a:moveTo>
                  <a:pt x="3536330" y="1853969"/>
                </a:moveTo>
                <a:cubicBezTo>
                  <a:pt x="3536330" y="830051"/>
                  <a:pt x="2706280" y="0"/>
                  <a:pt x="1682362" y="0"/>
                </a:cubicBezTo>
                <a:cubicBezTo>
                  <a:pt x="978418" y="0"/>
                  <a:pt x="366107" y="392328"/>
                  <a:pt x="52157" y="970257"/>
                </a:cubicBezTo>
                <a:lnTo>
                  <a:pt x="0" y="1078528"/>
                </a:lnTo>
                <a:lnTo>
                  <a:pt x="757215" y="1835743"/>
                </a:lnTo>
                <a:lnTo>
                  <a:pt x="774211" y="1667149"/>
                </a:lnTo>
                <a:cubicBezTo>
                  <a:pt x="860649" y="1244739"/>
                  <a:pt x="1234397" y="926985"/>
                  <a:pt x="1682362" y="926985"/>
                </a:cubicBezTo>
                <a:cubicBezTo>
                  <a:pt x="2194320" y="926985"/>
                  <a:pt x="2609345" y="1342010"/>
                  <a:pt x="2609345" y="1853969"/>
                </a:cubicBezTo>
                <a:close/>
              </a:path>
            </a:pathLst>
          </a:custGeom>
          <a:gradFill flip="none" rotWithShape="1">
            <a:gsLst>
              <a:gs pos="97000">
                <a:schemeClr val="bg2"/>
              </a:gs>
              <a:gs pos="31000">
                <a:schemeClr val="bg2">
                  <a:lumMod val="90000"/>
                  <a:lumOff val="10000"/>
                </a:schemeClr>
              </a:gs>
            </a:gsLst>
            <a:lin ang="15000000" scaled="0"/>
            <a:tileRect/>
          </a:gradFill>
          <a:ln>
            <a:noFill/>
          </a:ln>
          <a:effectLst>
            <a:innerShdw blurRad="355600" dist="101600" dir="16200000">
              <a:schemeClr val="accent1">
                <a:lumMod val="60000"/>
                <a:lumOff val="40000"/>
                <a:alpha val="8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D231011-607F-42F1-B2D9-2BA8E91CC6AF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81151" y="3649708"/>
            <a:ext cx="3478701" cy="2164843"/>
          </a:xfrm>
          <a:custGeom>
            <a:avLst/>
            <a:gdLst>
              <a:gd name="connsiteX0" fmla="*/ 3478701 w 3478701"/>
              <a:gd name="connsiteY0" fmla="*/ 2164843 h 2164843"/>
              <a:gd name="connsiteX1" fmla="*/ 1624733 w 3478701"/>
              <a:gd name="connsiteY1" fmla="*/ 0 h 2164843"/>
              <a:gd name="connsiteX2" fmla="*/ 87393 w 3478701"/>
              <a:gd name="connsiteY2" fmla="*/ 954459 h 2164843"/>
              <a:gd name="connsiteX3" fmla="*/ 0 w 3478701"/>
              <a:gd name="connsiteY3" fmla="*/ 1122434 h 2164843"/>
              <a:gd name="connsiteX4" fmla="*/ 736015 w 3478701"/>
              <a:gd name="connsiteY4" fmla="*/ 1858449 h 2164843"/>
              <a:gd name="connsiteX5" fmla="*/ 739424 w 3478701"/>
              <a:gd name="connsiteY5" fmla="*/ 1842964 h 2164843"/>
              <a:gd name="connsiteX6" fmla="*/ 1624733 w 3478701"/>
              <a:gd name="connsiteY6" fmla="*/ 1082422 h 2164843"/>
              <a:gd name="connsiteX7" fmla="*/ 2551716 w 3478701"/>
              <a:gd name="connsiteY7" fmla="*/ 2164843 h 2164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701" h="2164843">
                <a:moveTo>
                  <a:pt x="3478701" y="2164843"/>
                </a:moveTo>
                <a:cubicBezTo>
                  <a:pt x="3478701" y="969234"/>
                  <a:pt x="2648651" y="0"/>
                  <a:pt x="1624733" y="0"/>
                </a:cubicBezTo>
                <a:cubicBezTo>
                  <a:pt x="984784" y="0"/>
                  <a:pt x="420564" y="378607"/>
                  <a:pt x="87393" y="954459"/>
                </a:cubicBezTo>
                <a:lnTo>
                  <a:pt x="0" y="1122434"/>
                </a:lnTo>
                <a:lnTo>
                  <a:pt x="736015" y="1858449"/>
                </a:lnTo>
                <a:lnTo>
                  <a:pt x="739424" y="1842964"/>
                </a:lnTo>
                <a:cubicBezTo>
                  <a:pt x="856791" y="1402344"/>
                  <a:pt x="1208766" y="1082422"/>
                  <a:pt x="1624733" y="1082422"/>
                </a:cubicBezTo>
                <a:cubicBezTo>
                  <a:pt x="2136692" y="1082422"/>
                  <a:pt x="2551716" y="1567038"/>
                  <a:pt x="2551716" y="2164843"/>
                </a:cubicBezTo>
                <a:close/>
              </a:path>
            </a:pathLst>
          </a:custGeom>
          <a:solidFill>
            <a:schemeClr val="bg2">
              <a:lumMod val="50000"/>
              <a:lumOff val="50000"/>
              <a:alpha val="40000"/>
            </a:schemeClr>
          </a:solidFill>
          <a:ln>
            <a:noFill/>
          </a:ln>
          <a:effectLst>
            <a:softEdge rad="381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C472EFA-56B5-4A41-8D4B-E9F37727F34D}"/>
              </a:ext>
            </a:extLst>
          </p:cNvPr>
          <p:cNvSpPr/>
          <p:nvPr/>
        </p:nvSpPr>
        <p:spPr>
          <a:xfrm rot="13500000" flipV="1">
            <a:off x="1512277" y="2840042"/>
            <a:ext cx="214196" cy="933178"/>
          </a:xfrm>
          <a:prstGeom prst="ellipse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3781B6C-21AD-489D-A3CB-522BB2AC543F}"/>
              </a:ext>
            </a:extLst>
          </p:cNvPr>
          <p:cNvSpPr>
            <a:spLocks noChangeAspect="1"/>
          </p:cNvSpPr>
          <p:nvPr/>
        </p:nvSpPr>
        <p:spPr>
          <a:xfrm>
            <a:off x="1780661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1AD5B80-530E-44CD-8D4A-2796FB214CBF}"/>
              </a:ext>
            </a:extLst>
          </p:cNvPr>
          <p:cNvGrpSpPr/>
          <p:nvPr/>
        </p:nvGrpSpPr>
        <p:grpSpPr>
          <a:xfrm>
            <a:off x="623181" y="1514007"/>
            <a:ext cx="734257" cy="760506"/>
            <a:chOff x="5243759" y="1363788"/>
            <a:chExt cx="734257" cy="760506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2F746AA8-9050-4515-9B17-BC850368529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3EC1AC3-1698-46D5-80B7-F22F15E1A5E4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73766156-553C-46EB-93FA-4F37CC0FF5CF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79976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E0E3-ECF6-4CFE-8698-AEFEBCECC3C0}" type="datetime2">
              <a:rPr lang="en-US" smtClean="0"/>
              <a:t>Thursday, September 25, 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888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2FC-960E-4740-921F-B36862979F21}" type="datetime2">
              <a:rPr lang="en-US" smtClean="0"/>
              <a:t>Thursday, September 25,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41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F98F1FBA-F8BB-42CF-8B3E-D19AAFEE96C1}"/>
              </a:ext>
            </a:extLst>
          </p:cNvPr>
          <p:cNvGrpSpPr/>
          <p:nvPr/>
        </p:nvGrpSpPr>
        <p:grpSpPr>
          <a:xfrm>
            <a:off x="334964" y="5115518"/>
            <a:ext cx="734257" cy="760506"/>
            <a:chOff x="5243759" y="1363788"/>
            <a:chExt cx="734257" cy="760506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60EE09DD-C3DB-4266-BCC3-A765CFFBF37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F301FE0-96DC-4EFB-BBEE-AED762C337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3BEAD276-8850-4C0C-9777-8537000D522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E5EE0A0-B07E-479B-9684-4BD09FA43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75409"/>
            <a:ext cx="4500562" cy="984885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1893A9-3462-4F51-83AE-5D2F124B9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7324" y="575409"/>
            <a:ext cx="6373813" cy="5733316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9240C-79C0-4A88-A476-725DE1B9C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76195"/>
            <a:ext cx="4500562" cy="4532530"/>
          </a:xfrm>
        </p:spPr>
        <p:txBody>
          <a:bodyPr anchor="t" anchorCtr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BC9E2-CB44-4C05-9BB5-496C18A241E0}" type="datetime2">
              <a:rPr lang="en-US" smtClean="0"/>
              <a:t>Thursday, September 25,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579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Thursday, September 25, 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4547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44" r:id="rId6"/>
    <p:sldLayoutId id="2147483740" r:id="rId7"/>
    <p:sldLayoutId id="2147483741" r:id="rId8"/>
    <p:sldLayoutId id="2147483742" r:id="rId9"/>
    <p:sldLayoutId id="2147483743" r:id="rId10"/>
    <p:sldLayoutId id="2147483745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mailto:sselby@rsd7.ne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reynolds.k12.or.us/rhs/fafsaorsaa-nights-co2026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AFC70A-10FF-CE1F-61CD-929F1662A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968" y="181367"/>
            <a:ext cx="11942064" cy="85625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6300" dirty="0">
                <a:solidFill>
                  <a:srgbClr val="8DCD47"/>
                </a:solidFill>
              </a:rPr>
              <a:t>Come to a </a:t>
            </a:r>
            <a:r>
              <a:rPr lang="en-US" sz="6300" b="1" dirty="0">
                <a:solidFill>
                  <a:srgbClr val="8DCD47"/>
                </a:solidFill>
              </a:rPr>
              <a:t>FAFSA Night </a:t>
            </a:r>
            <a:r>
              <a:rPr lang="en-US" sz="6300" dirty="0">
                <a:solidFill>
                  <a:srgbClr val="8DCD47"/>
                </a:solidFill>
              </a:rPr>
              <a:t>at RHS!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EA2FCE2-A202-AD0A-9BF7-9629E3B788A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8752" r="2" b="2"/>
          <a:stretch>
            <a:fillRect/>
          </a:stretch>
        </p:blipFill>
        <p:spPr>
          <a:xfrm>
            <a:off x="6034528" y="3480457"/>
            <a:ext cx="2242072" cy="2040728"/>
          </a:xfrm>
          <a:custGeom>
            <a:avLst/>
            <a:gdLst/>
            <a:ahLst/>
            <a:cxnLst/>
            <a:rect l="l" t="t" r="r" b="b"/>
            <a:pathLst>
              <a:path w="5102225" h="5761037">
                <a:moveTo>
                  <a:pt x="0" y="0"/>
                </a:moveTo>
                <a:lnTo>
                  <a:pt x="5102225" y="0"/>
                </a:lnTo>
                <a:lnTo>
                  <a:pt x="5102225" y="5761037"/>
                </a:lnTo>
                <a:lnTo>
                  <a:pt x="0" y="5761037"/>
                </a:lnTo>
                <a:close/>
              </a:path>
            </a:pathLst>
          </a:cu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430A38A-9BC1-9E11-4FAE-8A94374C64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5842032"/>
              </p:ext>
            </p:extLst>
          </p:nvPr>
        </p:nvGraphicFramePr>
        <p:xfrm>
          <a:off x="5679439" y="1431866"/>
          <a:ext cx="6161011" cy="17678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977084">
                  <a:extLst>
                    <a:ext uri="{9D8B030D-6E8A-4147-A177-3AD203B41FA5}">
                      <a16:colId xmlns:a16="http://schemas.microsoft.com/office/drawing/2014/main" val="3336934611"/>
                    </a:ext>
                  </a:extLst>
                </a:gridCol>
                <a:gridCol w="3183927">
                  <a:extLst>
                    <a:ext uri="{9D8B030D-6E8A-4147-A177-3AD203B41FA5}">
                      <a16:colId xmlns:a16="http://schemas.microsoft.com/office/drawing/2014/main" val="739075398"/>
                    </a:ext>
                  </a:extLst>
                </a:gridCol>
              </a:tblGrid>
              <a:tr h="36911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recommend that you come near the beginning of the session to ensure you have </a:t>
                      </a:r>
                    </a:p>
                    <a:p>
                      <a:pPr algn="ctr"/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enough time to complete your 2026-27 FAFSA </a:t>
                      </a:r>
                      <a:r>
                        <a:rPr lang="en-US" sz="1100" b="0" i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ORSAA within the 2-hr window!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8487370"/>
                  </a:ext>
                </a:extLst>
              </a:tr>
              <a:tr h="29529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Thursday, October 9</a:t>
                      </a:r>
                      <a:r>
                        <a:rPr lang="en-US" sz="1600" b="0" baseline="30000" dirty="0">
                          <a:solidFill>
                            <a:schemeClr val="tx1"/>
                          </a:solidFill>
                          <a:latin typeface="+mn-lt"/>
                        </a:rPr>
                        <a:t>th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Thursday, October 23</a:t>
                      </a:r>
                      <a:r>
                        <a:rPr lang="en-US" sz="1600" b="0" baseline="30000" dirty="0">
                          <a:solidFill>
                            <a:schemeClr val="tx1"/>
                          </a:solidFill>
                          <a:latin typeface="+mn-lt"/>
                        </a:rPr>
                        <a:t>rd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8482754"/>
                  </a:ext>
                </a:extLst>
              </a:tr>
              <a:tr h="29529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Thursday, November 13</a:t>
                      </a:r>
                      <a:r>
                        <a:rPr lang="en-US" sz="1600" b="0" baseline="30000" dirty="0">
                          <a:solidFill>
                            <a:schemeClr val="tx1"/>
                          </a:solidFill>
                          <a:latin typeface="+mn-lt"/>
                        </a:rPr>
                        <a:t>th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Wednesday, December 10</a:t>
                      </a:r>
                      <a:r>
                        <a:rPr lang="en-US" sz="1600" b="0" baseline="30000" dirty="0">
                          <a:solidFill>
                            <a:schemeClr val="tx1"/>
                          </a:solidFill>
                          <a:latin typeface="+mn-lt"/>
                        </a:rPr>
                        <a:t>th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2210768"/>
                  </a:ext>
                </a:extLst>
              </a:tr>
              <a:tr h="29529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Wednesday, January 14</a:t>
                      </a:r>
                      <a:r>
                        <a:rPr lang="en-US" sz="1600" b="0" baseline="30000" dirty="0">
                          <a:solidFill>
                            <a:schemeClr val="tx1"/>
                          </a:solidFill>
                          <a:latin typeface="+mn-lt"/>
                        </a:rPr>
                        <a:t>th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Thursday, January 29</a:t>
                      </a:r>
                      <a:r>
                        <a:rPr lang="en-US" sz="1600" b="0" baseline="30000" dirty="0">
                          <a:solidFill>
                            <a:schemeClr val="tx1"/>
                          </a:solidFill>
                          <a:latin typeface="+mn-lt"/>
                        </a:rPr>
                        <a:t>th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8919825"/>
                  </a:ext>
                </a:extLst>
              </a:tr>
              <a:tr h="29529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Thursday, February 19</a:t>
                      </a:r>
                      <a:r>
                        <a:rPr lang="en-US" sz="1600" b="0" baseline="30000" dirty="0">
                          <a:solidFill>
                            <a:schemeClr val="tx1"/>
                          </a:solidFill>
                          <a:latin typeface="+mn-lt"/>
                        </a:rPr>
                        <a:t>th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Wednesday, March 11</a:t>
                      </a:r>
                      <a:r>
                        <a:rPr lang="en-US" sz="1600" b="0" baseline="30000" dirty="0">
                          <a:solidFill>
                            <a:schemeClr val="tx1"/>
                          </a:solidFill>
                          <a:latin typeface="+mn-lt"/>
                        </a:rPr>
                        <a:t>th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4474392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4870D1C8-FCCB-1227-C78F-F93ECF0C36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292" y="1209826"/>
            <a:ext cx="5130855" cy="443834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6F3D4A3-E3A4-02F8-466F-5B35A469AE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86970" y="3480457"/>
            <a:ext cx="2040728" cy="204072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A59D523-1D5A-BB81-9CB1-1B4980D29C76}"/>
              </a:ext>
            </a:extLst>
          </p:cNvPr>
          <p:cNvSpPr txBox="1"/>
          <p:nvPr/>
        </p:nvSpPr>
        <p:spPr>
          <a:xfrm>
            <a:off x="2933171" y="5786842"/>
            <a:ext cx="89072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00B0F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https://www.reynolds.k12.or.us/rhs/fafsaorsaa-nights-co2026</a:t>
            </a:r>
            <a:r>
              <a:rPr lang="en-US" sz="2400" dirty="0">
                <a:solidFill>
                  <a:srgbClr val="00B0F0"/>
                </a:solidFill>
              </a:rPr>
              <a:t>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EB49D78-B5A6-44F5-C0AB-FF7BC6685AD2}"/>
              </a:ext>
            </a:extLst>
          </p:cNvPr>
          <p:cNvSpPr txBox="1"/>
          <p:nvPr/>
        </p:nvSpPr>
        <p:spPr>
          <a:xfrm>
            <a:off x="60465" y="6329498"/>
            <a:ext cx="10689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Contact </a:t>
            </a:r>
            <a:r>
              <a:rPr lang="en-US" dirty="0">
                <a:solidFill>
                  <a:srgbClr val="8DCD47"/>
                </a:solidFill>
              </a:rPr>
              <a:t>Shannon Selby, </a:t>
            </a:r>
            <a:r>
              <a:rPr lang="en-US" i="1" dirty="0">
                <a:solidFill>
                  <a:srgbClr val="8DCD47"/>
                </a:solidFill>
              </a:rPr>
              <a:t>College &amp; Career Coordinator</a:t>
            </a:r>
            <a:r>
              <a:rPr lang="en-US" dirty="0"/>
              <a:t>, with questions. | </a:t>
            </a:r>
            <a:r>
              <a:rPr lang="en-US" dirty="0">
                <a:solidFill>
                  <a:srgbClr val="8DCD47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sselby@rsd7.net</a:t>
            </a:r>
            <a:r>
              <a:rPr lang="en-US" dirty="0">
                <a:solidFill>
                  <a:srgbClr val="8DCD47"/>
                </a:solidFill>
              </a:rPr>
              <a:t> </a:t>
            </a:r>
            <a:r>
              <a:rPr lang="en-US" dirty="0"/>
              <a:t>| x1077 </a:t>
            </a:r>
          </a:p>
        </p:txBody>
      </p:sp>
    </p:spTree>
    <p:extLst>
      <p:ext uri="{BB962C8B-B14F-4D97-AF65-F5344CB8AC3E}">
        <p14:creationId xmlns:p14="http://schemas.microsoft.com/office/powerpoint/2010/main" val="1527058254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Float">
      <a:dk1>
        <a:sysClr val="windowText" lastClr="000000"/>
      </a:dk1>
      <a:lt1>
        <a:sysClr val="window" lastClr="FFFFFF"/>
      </a:lt1>
      <a:dk2>
        <a:srgbClr val="1B192E"/>
      </a:dk2>
      <a:lt2>
        <a:srgbClr val="EAE5EB"/>
      </a:lt2>
      <a:accent1>
        <a:srgbClr val="13BE89"/>
      </a:accent1>
      <a:accent2>
        <a:srgbClr val="12B1BF"/>
      </a:accent2>
      <a:accent3>
        <a:srgbClr val="D40AA8"/>
      </a:accent3>
      <a:accent4>
        <a:srgbClr val="B86E62"/>
      </a:accent4>
      <a:accent5>
        <a:srgbClr val="A3A3C1"/>
      </a:accent5>
      <a:accent6>
        <a:srgbClr val="37335B"/>
      </a:accent6>
      <a:hlink>
        <a:srgbClr val="0066FF"/>
      </a:hlink>
      <a:folHlink>
        <a:srgbClr val="666699"/>
      </a:folHlink>
    </a:clrScheme>
    <a:fontScheme name="Float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105</Words>
  <Application>Microsoft Office PowerPoint</Application>
  <PresentationFormat>Widescreen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Avenir Next LT Pro</vt:lpstr>
      <vt:lpstr>3DFloatVTI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Shannon Selby</dc:creator>
  <cp:lastModifiedBy>Shannon Selby</cp:lastModifiedBy>
  <cp:revision>1</cp:revision>
  <dcterms:created xsi:type="dcterms:W3CDTF">2025-09-25T19:14:54Z</dcterms:created>
  <dcterms:modified xsi:type="dcterms:W3CDTF">2025-09-25T19:50:43Z</dcterms:modified>
</cp:coreProperties>
</file>