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80" r:id="rId6"/>
    <p:sldId id="266" r:id="rId7"/>
    <p:sldId id="287" r:id="rId8"/>
    <p:sldId id="288" r:id="rId9"/>
    <p:sldId id="270" r:id="rId10"/>
    <p:sldId id="281" r:id="rId11"/>
    <p:sldId id="282" r:id="rId12"/>
    <p:sldId id="267" r:id="rId13"/>
    <p:sldId id="285" r:id="rId14"/>
    <p:sldId id="276" r:id="rId15"/>
    <p:sldId id="278" r:id="rId16"/>
    <p:sldId id="271" r:id="rId17"/>
    <p:sldId id="265" r:id="rId18"/>
    <p:sldId id="275" r:id="rId19"/>
    <p:sldId id="283" r:id="rId20"/>
    <p:sldId id="284" r:id="rId21"/>
    <p:sldId id="286"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Selby" initials="SS" lastIdx="0" clrIdx="0">
    <p:extLst>
      <p:ext uri="{19B8F6BF-5375-455C-9EA6-DF929625EA0E}">
        <p15:presenceInfo xmlns:p15="http://schemas.microsoft.com/office/powerpoint/2012/main" userId="S::SSelby@rsd7.net::4bb188ed-5fb8-4d53-a2c5-6ceae37f9e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67" autoAdjust="0"/>
  </p:normalViewPr>
  <p:slideViewPr>
    <p:cSldViewPr snapToGrid="0">
      <p:cViewPr varScale="1">
        <p:scale>
          <a:sx n="82" d="100"/>
          <a:sy n="82"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29DA8-A0B8-40CA-9508-644B28D96EFF}"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EE24D-A71E-4E28-AD30-E56BBD918990}" type="slidenum">
              <a:rPr lang="en-US" smtClean="0"/>
              <a:t>‹#›</a:t>
            </a:fld>
            <a:endParaRPr lang="en-US"/>
          </a:p>
        </p:txBody>
      </p:sp>
    </p:spTree>
    <p:extLst>
      <p:ext uri="{BB962C8B-B14F-4D97-AF65-F5344CB8AC3E}">
        <p14:creationId xmlns:p14="http://schemas.microsoft.com/office/powerpoint/2010/main" val="302440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2EE24D-A71E-4E28-AD30-E56BBD918990}" type="slidenum">
              <a:rPr lang="en-US" smtClean="0"/>
              <a:t>15</a:t>
            </a:fld>
            <a:endParaRPr lang="en-US"/>
          </a:p>
        </p:txBody>
      </p:sp>
    </p:spTree>
    <p:extLst>
      <p:ext uri="{BB962C8B-B14F-4D97-AF65-F5344CB8AC3E}">
        <p14:creationId xmlns:p14="http://schemas.microsoft.com/office/powerpoint/2010/main" val="185339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2EE24D-A71E-4E28-AD30-E56BBD918990}" type="slidenum">
              <a:rPr lang="en-US" smtClean="0"/>
              <a:t>19</a:t>
            </a:fld>
            <a:endParaRPr lang="en-US"/>
          </a:p>
        </p:txBody>
      </p:sp>
    </p:spTree>
    <p:extLst>
      <p:ext uri="{BB962C8B-B14F-4D97-AF65-F5344CB8AC3E}">
        <p14:creationId xmlns:p14="http://schemas.microsoft.com/office/powerpoint/2010/main" val="3014308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10/11/2023</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10/11/2023</a:t>
            </a:fld>
            <a:endParaRPr lang="en-US"/>
          </a:p>
        </p:txBody>
      </p:sp>
      <p:sp>
        <p:nvSpPr>
          <p:cNvPr id="6" name="Footer Placeholder 5"/>
          <p:cNvSpPr>
            <a:spLocks noGrp="1"/>
          </p:cNvSpPr>
          <p:nvPr>
            <p:ph type="ftr" sz="quarter" idx="11"/>
          </p:nvPr>
        </p:nvSpPr>
        <p:spPr/>
        <p:txBody>
          <a:bodyPr/>
          <a:lstStyle/>
          <a:p>
            <a:r>
              <a:rPr lang="en-US"/>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10/11/2023</a:t>
            </a:fld>
            <a:endParaRPr lang="en-US"/>
          </a:p>
        </p:txBody>
      </p:sp>
      <p:sp>
        <p:nvSpPr>
          <p:cNvPr id="5" name="Footer Placeholder 4"/>
          <p:cNvSpPr>
            <a:spLocks noGrp="1"/>
          </p:cNvSpPr>
          <p:nvPr>
            <p:ph type="ftr" sz="quarter" idx="11"/>
          </p:nvPr>
        </p:nvSpPr>
        <p:spPr/>
        <p:txBody>
          <a:body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10/11/2023</a:t>
            </a:fld>
            <a:endParaRPr lang="en-US"/>
          </a:p>
        </p:txBody>
      </p:sp>
      <p:sp>
        <p:nvSpPr>
          <p:cNvPr id="5" name="Footer Placeholder 4"/>
          <p:cNvSpPr>
            <a:spLocks noGrp="1"/>
          </p:cNvSpPr>
          <p:nvPr>
            <p:ph type="ftr" sz="quarter" idx="11"/>
          </p:nvPr>
        </p:nvSpPr>
        <p:spPr/>
        <p:txBody>
          <a:bodyPr/>
          <a:lstStyle/>
          <a:p>
            <a:r>
              <a:rPr lang="en-US"/>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10/11/2023</a:t>
            </a:fld>
            <a:endParaRPr lang="en-US"/>
          </a:p>
        </p:txBody>
      </p:sp>
      <p:sp>
        <p:nvSpPr>
          <p:cNvPr id="5" name="Footer Placeholder 4"/>
          <p:cNvSpPr>
            <a:spLocks noGrp="1"/>
          </p:cNvSpPr>
          <p:nvPr>
            <p:ph type="ftr" sz="quarter" idx="11"/>
          </p:nvPr>
        </p:nvSpPr>
        <p:spPr/>
        <p:txBody>
          <a:bodyPr/>
          <a:lstStyle/>
          <a:p>
            <a:r>
              <a:rPr lang="en-US"/>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10/11/2023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10/11/2023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68300E-C023-45CD-A0BE-EDB7A8C6EA8B}" type="datetimeFigureOut">
              <a:rPr lang="en-US" dirty="0"/>
              <a:t>10/11/2023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20EAD-E369-4933-8469-ED7764B56A1B}" type="datetimeFigureOut">
              <a:rPr lang="en-US" dirty="0"/>
              <a:t>10/11/2023</a:t>
            </a:fld>
            <a:endParaRPr lang="en-US"/>
          </a:p>
        </p:txBody>
      </p:sp>
      <p:sp>
        <p:nvSpPr>
          <p:cNvPr id="5" name="Footer Placeholder 4"/>
          <p:cNvSpPr>
            <a:spLocks noGrp="1"/>
          </p:cNvSpPr>
          <p:nvPr>
            <p:ph type="ftr" sz="quarter" idx="11"/>
          </p:nvPr>
        </p:nvSpPr>
        <p:spPr/>
        <p:txBody>
          <a:bodyPr/>
          <a:lstStyle/>
          <a:p>
            <a:r>
              <a:rPr lang="en-US"/>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C0EF2-9919-473B-8215-8616BAF10692}" type="datetimeFigureOut">
              <a:rPr lang="en-US" dirty="0"/>
              <a:t>10/11/2023</a:t>
            </a:fld>
            <a:endParaRPr lang="en-US"/>
          </a:p>
        </p:txBody>
      </p:sp>
      <p:sp>
        <p:nvSpPr>
          <p:cNvPr id="5" name="Footer Placeholder 4"/>
          <p:cNvSpPr>
            <a:spLocks noGrp="1"/>
          </p:cNvSpPr>
          <p:nvPr>
            <p:ph type="ftr" sz="quarter" idx="11"/>
          </p:nvPr>
        </p:nvSpPr>
        <p:spPr/>
        <p:txBody>
          <a:bodyPr/>
          <a:lstStyle>
            <a:lvl1pPr>
              <a:defRPr sz="1000" b="1"/>
            </a:lvl1p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10/11/2023</a:t>
            </a:fld>
            <a:endParaRPr lang="en-US"/>
          </a:p>
        </p:txBody>
      </p:sp>
      <p:sp>
        <p:nvSpPr>
          <p:cNvPr id="5" name="Footer Placeholder 4"/>
          <p:cNvSpPr>
            <a:spLocks noGrp="1"/>
          </p:cNvSpPr>
          <p:nvPr>
            <p:ph type="ftr" sz="quarter" idx="11"/>
          </p:nvPr>
        </p:nvSpPr>
        <p:spPr/>
        <p:txBody>
          <a:bodyPr/>
          <a:lstStyle>
            <a:lvl1pPr>
              <a:defRPr sz="1000" b="1"/>
            </a:lvl1pPr>
          </a:lstStyle>
          <a:p>
            <a:r>
              <a:rPr lang="en-US"/>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55A0C-791E-4545-B787-F98AD45CD761}" type="datetimeFigureOut">
              <a:rPr lang="en-US" dirty="0"/>
              <a:t>10/11/2023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36B77-F4F4-4427-AC4F-9A623798AD82}" type="datetimeFigureOut">
              <a:rPr lang="en-US" dirty="0"/>
              <a:t>10/11/2023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8BE790C-34EB-4565-8437-CACF4CDB7822}" type="datetimeFigureOut">
              <a:rPr lang="en-US" dirty="0"/>
              <a:t>10/11/2023</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10/11/2023</a:t>
            </a:fld>
            <a:endParaRPr lang="en-US"/>
          </a:p>
        </p:txBody>
      </p:sp>
      <p:sp>
        <p:nvSpPr>
          <p:cNvPr id="3" name="Footer Placeholder 2"/>
          <p:cNvSpPr>
            <a:spLocks noGrp="1"/>
          </p:cNvSpPr>
          <p:nvPr>
            <p:ph type="ftr" sz="quarter" idx="11"/>
          </p:nvPr>
        </p:nvSpPr>
        <p:spPr/>
        <p:txBody>
          <a:bodyPr/>
          <a:lstStyle/>
          <a:p>
            <a:r>
              <a:rPr lang="en-US"/>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10/11/2023</a:t>
            </a:fld>
            <a:endParaRPr lang="en-US"/>
          </a:p>
        </p:txBody>
      </p:sp>
      <p:sp>
        <p:nvSpPr>
          <p:cNvPr id="6" name="Footer Placeholder 5"/>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10/11/2023</a:t>
            </a:fld>
            <a:endParaRPr lang="en-US"/>
          </a:p>
        </p:txBody>
      </p:sp>
      <p:sp>
        <p:nvSpPr>
          <p:cNvPr id="6" name="Footer Placeholder 5"/>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10/11/2023</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ommonapp.org/explore" TargetMode="Externa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reynolds.k12.or.us/rhs/featured-scholarships" TargetMode="External"/><Relationship Id="rId5" Type="http://schemas.openxmlformats.org/officeDocument/2006/relationships/hyperlink" Target="https://www.reynolds.k12.or.us/rhs/scholarships" TargetMode="Externa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hyperlink" Target="mailto:StephanieAndrade@partner.rsd7.net" TargetMode="External"/><Relationship Id="rId2" Type="http://schemas.openxmlformats.org/officeDocument/2006/relationships/hyperlink" Target="mailto:JacksonGuettler@partner.rsd7.net"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reynolds.k12.or.us/rhs/ecmc-college-night-th-1026-college-place-oregon" TargetMode="External"/><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hyperlink" Target="mailto:sselby@rsd7.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sselby@rsd7.net" TargetMode="Externa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reynolds.k12.or.us/rhs"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sselby@rsd7.net" TargetMode="External"/><Relationship Id="rId5" Type="http://schemas.openxmlformats.org/officeDocument/2006/relationships/hyperlink" Target="https://www.reynolds.k12.or.us/rhs/college-and-career-center-0" TargetMode="External"/><Relationship Id="rId4" Type="http://schemas.openxmlformats.org/officeDocument/2006/relationships/hyperlink" Target="https://www.reynolds.k12.or.us/rhs/academics-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ynolds.k12.or.us/rhs/community-service-volunteeris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reynolds.k12.or.us/rhs/naviance-your-one-stop-shop-college-career-exploration" TargetMode="External"/><Relationship Id="rId7" Type="http://schemas.openxmlformats.org/officeDocument/2006/relationships/image" Target="../media/image20.png"/><Relationship Id="rId2" Type="http://schemas.openxmlformats.org/officeDocument/2006/relationships/hyperlink" Target="https://student.naviance.com/reynoldshs"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pixabay.com/en/heart-symbol-heart-symbol-love-red-2487935/"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92" name="Group 7191">
            <a:extLst>
              <a:ext uri="{FF2B5EF4-FFF2-40B4-BE49-F238E27FC236}">
                <a16:creationId xmlns:a16="http://schemas.microsoft.com/office/drawing/2014/main" id="{CFED0E55-2886-4F44-9585-4988B919E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193" name="Rectangle 7192">
              <a:extLst>
                <a:ext uri="{FF2B5EF4-FFF2-40B4-BE49-F238E27FC236}">
                  <a16:creationId xmlns:a16="http://schemas.microsoft.com/office/drawing/2014/main" id="{33E4A205-5026-4768-9BF7-B27B67BC1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194" name="Oval 7193">
              <a:extLst>
                <a:ext uri="{FF2B5EF4-FFF2-40B4-BE49-F238E27FC236}">
                  <a16:creationId xmlns:a16="http://schemas.microsoft.com/office/drawing/2014/main" id="{5460E8C0-3157-4882-A214-47DD26E97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95" name="Oval 7194">
              <a:extLst>
                <a:ext uri="{FF2B5EF4-FFF2-40B4-BE49-F238E27FC236}">
                  <a16:creationId xmlns:a16="http://schemas.microsoft.com/office/drawing/2014/main" id="{71E8BD30-A3D6-4BCD-9FD4-61B2B947E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96" name="Oval 7195">
              <a:extLst>
                <a:ext uri="{FF2B5EF4-FFF2-40B4-BE49-F238E27FC236}">
                  <a16:creationId xmlns:a16="http://schemas.microsoft.com/office/drawing/2014/main" id="{B2EDA152-4474-4B8A-9176-0F550EE24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97" name="Freeform 5">
              <a:extLst>
                <a:ext uri="{FF2B5EF4-FFF2-40B4-BE49-F238E27FC236}">
                  <a16:creationId xmlns:a16="http://schemas.microsoft.com/office/drawing/2014/main" id="{02F0A769-5B8D-43C3-92E7-2162D13334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Picture 6">
            <a:extLst>
              <a:ext uri="{FF2B5EF4-FFF2-40B4-BE49-F238E27FC236}">
                <a16:creationId xmlns:a16="http://schemas.microsoft.com/office/drawing/2014/main" id="{4E591D0D-459F-4423-BAF5-2A3FA895049B}"/>
              </a:ext>
            </a:extLst>
          </p:cNvPr>
          <p:cNvPicPr>
            <a:picLocks noChangeAspect="1"/>
          </p:cNvPicPr>
          <p:nvPr/>
        </p:nvPicPr>
        <p:blipFill rotWithShape="1">
          <a:blip r:embed="rId3">
            <a:duotone>
              <a:prstClr val="black"/>
              <a:schemeClr val="accent5">
                <a:tint val="45000"/>
                <a:satMod val="400000"/>
              </a:schemeClr>
            </a:duotone>
            <a:alphaModFix amt="25000"/>
          </a:blip>
          <a:srcRect l="28653" r="-1" b="-1"/>
          <a:stretch/>
        </p:blipFill>
        <p:spPr>
          <a:xfrm>
            <a:off x="416527" y="475488"/>
            <a:ext cx="5621867" cy="5909733"/>
          </a:xfrm>
          <a:prstGeom prst="rect">
            <a:avLst/>
          </a:prstGeom>
        </p:spPr>
      </p:pic>
      <p:pic>
        <p:nvPicPr>
          <p:cNvPr id="5" name="Picture 4" descr="A drawing of a cartoon character&#10;&#10;Description generated with high confidence">
            <a:extLst>
              <a:ext uri="{FF2B5EF4-FFF2-40B4-BE49-F238E27FC236}">
                <a16:creationId xmlns:a16="http://schemas.microsoft.com/office/drawing/2014/main" id="{17DE452C-65C4-4E33-8808-6883BC457CBB}"/>
              </a:ext>
            </a:extLst>
          </p:cNvPr>
          <p:cNvPicPr>
            <a:picLocks noChangeAspect="1"/>
          </p:cNvPicPr>
          <p:nvPr/>
        </p:nvPicPr>
        <p:blipFill rotWithShape="1">
          <a:blip r:embed="rId4">
            <a:duotone>
              <a:prstClr val="black"/>
              <a:schemeClr val="accent5">
                <a:tint val="45000"/>
                <a:satMod val="400000"/>
              </a:schemeClr>
            </a:duotone>
            <a:alphaModFix amt="25000"/>
          </a:blip>
          <a:srcRect l="2979" r="4789"/>
          <a:stretch/>
        </p:blipFill>
        <p:spPr>
          <a:xfrm>
            <a:off x="6096000" y="475488"/>
            <a:ext cx="5621867" cy="5909733"/>
          </a:xfrm>
          <a:prstGeom prst="rect">
            <a:avLst/>
          </a:prstGeom>
        </p:spPr>
      </p:pic>
      <p:sp>
        <p:nvSpPr>
          <p:cNvPr id="2" name="Title 1">
            <a:extLst>
              <a:ext uri="{FF2B5EF4-FFF2-40B4-BE49-F238E27FC236}">
                <a16:creationId xmlns:a16="http://schemas.microsoft.com/office/drawing/2014/main" id="{5580F97F-DDCB-4B96-A292-CDCCDDA46EA3}"/>
              </a:ext>
            </a:extLst>
          </p:cNvPr>
          <p:cNvSpPr>
            <a:spLocks noGrp="1"/>
          </p:cNvSpPr>
          <p:nvPr>
            <p:ph type="ctrTitle"/>
          </p:nvPr>
        </p:nvSpPr>
        <p:spPr>
          <a:xfrm>
            <a:off x="674702" y="819539"/>
            <a:ext cx="9567696" cy="889401"/>
          </a:xfrm>
        </p:spPr>
        <p:txBody>
          <a:bodyPr>
            <a:normAutofit fontScale="90000"/>
          </a:bodyPr>
          <a:lstStyle/>
          <a:p>
            <a:pPr>
              <a:lnSpc>
                <a:spcPct val="90000"/>
              </a:lnSpc>
            </a:pPr>
            <a:br>
              <a:rPr lang="en-US" sz="1400" b="1" dirty="0"/>
            </a:br>
            <a:br>
              <a:rPr lang="en-US" sz="1400" b="1" dirty="0"/>
            </a:br>
            <a:br>
              <a:rPr lang="en-US" sz="1400" b="1" dirty="0"/>
            </a:br>
            <a:br>
              <a:rPr lang="en-US" sz="1400" b="1" dirty="0"/>
            </a:br>
            <a:br>
              <a:rPr lang="en-US" sz="1400" b="1" dirty="0"/>
            </a:br>
            <a:br>
              <a:rPr lang="en-US" sz="1400" b="1" dirty="0"/>
            </a:br>
            <a:br>
              <a:rPr lang="en-US" sz="1400" b="1" dirty="0"/>
            </a:br>
            <a:r>
              <a:rPr lang="en-US" sz="3100" b="1" dirty="0">
                <a:solidFill>
                  <a:schemeClr val="bg1">
                    <a:lumMod val="95000"/>
                  </a:schemeClr>
                </a:solidFill>
              </a:rPr>
              <a:t>RHS Class of 2024</a:t>
            </a:r>
            <a:br>
              <a:rPr lang="en-US" sz="2600" b="1" dirty="0">
                <a:solidFill>
                  <a:schemeClr val="bg1">
                    <a:lumMod val="95000"/>
                  </a:schemeClr>
                </a:solidFill>
              </a:rPr>
            </a:br>
            <a:r>
              <a:rPr lang="en-US" sz="3100" i="1" dirty="0">
                <a:solidFill>
                  <a:schemeClr val="bg1">
                    <a:lumMod val="75000"/>
                  </a:schemeClr>
                </a:solidFill>
              </a:rPr>
              <a:t>Welcome to the College &amp; Career Center</a:t>
            </a:r>
          </a:p>
        </p:txBody>
      </p:sp>
      <p:sp>
        <p:nvSpPr>
          <p:cNvPr id="3" name="Subtitle 2">
            <a:extLst>
              <a:ext uri="{FF2B5EF4-FFF2-40B4-BE49-F238E27FC236}">
                <a16:creationId xmlns:a16="http://schemas.microsoft.com/office/drawing/2014/main" id="{168FA85F-7404-40C3-A683-F9247C8751BB}"/>
              </a:ext>
            </a:extLst>
          </p:cNvPr>
          <p:cNvSpPr>
            <a:spLocks noGrp="1"/>
          </p:cNvSpPr>
          <p:nvPr>
            <p:ph type="subTitle" idx="1"/>
          </p:nvPr>
        </p:nvSpPr>
        <p:spPr>
          <a:xfrm>
            <a:off x="674702" y="2490513"/>
            <a:ext cx="10582183" cy="3573344"/>
          </a:xfrm>
        </p:spPr>
        <p:txBody>
          <a:bodyPr>
            <a:normAutofit/>
          </a:bodyPr>
          <a:lstStyle/>
          <a:p>
            <a:endParaRPr lang="en-US" b="1" cap="none" dirty="0">
              <a:solidFill>
                <a:schemeClr val="bg1"/>
              </a:solidFill>
            </a:endParaRPr>
          </a:p>
          <a:p>
            <a:r>
              <a:rPr lang="en-US" b="1" cap="none" dirty="0">
                <a:solidFill>
                  <a:schemeClr val="bg1"/>
                </a:solidFill>
              </a:rPr>
              <a:t>It’s your senior year, and you should try to make every moment count. Before you know it, you’ll be crossing the stage at graduation. Plan to make this your best year ever!</a:t>
            </a:r>
          </a:p>
          <a:p>
            <a:r>
              <a:rPr lang="en-US" cap="none" dirty="0">
                <a:solidFill>
                  <a:schemeClr val="bg1">
                    <a:lumMod val="75000"/>
                  </a:schemeClr>
                </a:solidFill>
              </a:rPr>
              <a:t>During senior year, you might experience: </a:t>
            </a:r>
          </a:p>
          <a:p>
            <a:pPr marL="742950" lvl="1" indent="-285750" algn="l">
              <a:buFont typeface="Wingdings" panose="05000000000000000000" pitchFamily="2" charset="2"/>
              <a:buChar char="v"/>
            </a:pPr>
            <a:r>
              <a:rPr lang="en-US" sz="1800" b="1" dirty="0">
                <a:solidFill>
                  <a:schemeClr val="bg1">
                    <a:lumMod val="75000"/>
                  </a:schemeClr>
                </a:solidFill>
              </a:rPr>
              <a:t>Hard work &amp; challenges</a:t>
            </a:r>
          </a:p>
          <a:p>
            <a:pPr marL="742950" lvl="1" indent="-285750" algn="l">
              <a:buFont typeface="Wingdings" panose="05000000000000000000" pitchFamily="2" charset="2"/>
              <a:buChar char="v"/>
            </a:pPr>
            <a:r>
              <a:rPr lang="en-US" sz="1800" b="1" dirty="0">
                <a:solidFill>
                  <a:schemeClr val="bg1">
                    <a:lumMod val="75000"/>
                  </a:schemeClr>
                </a:solidFill>
              </a:rPr>
              <a:t>Ups &amp; downs</a:t>
            </a:r>
          </a:p>
          <a:p>
            <a:pPr marL="742950" lvl="1" indent="-285750" algn="l">
              <a:buFont typeface="Wingdings" panose="05000000000000000000" pitchFamily="2" charset="2"/>
              <a:buChar char="v"/>
            </a:pPr>
            <a:r>
              <a:rPr lang="en-US" sz="1800" b="1" dirty="0">
                <a:solidFill>
                  <a:schemeClr val="bg1">
                    <a:lumMod val="75000"/>
                  </a:schemeClr>
                </a:solidFill>
              </a:rPr>
              <a:t>Disappointments &amp; triumphs</a:t>
            </a:r>
          </a:p>
          <a:p>
            <a:pPr marL="742950" lvl="1" indent="-285750" algn="l">
              <a:buFont typeface="Wingdings" panose="05000000000000000000" pitchFamily="2" charset="2"/>
              <a:buChar char="v"/>
            </a:pPr>
            <a:r>
              <a:rPr lang="en-US" sz="1800" b="1" dirty="0">
                <a:solidFill>
                  <a:schemeClr val="bg1">
                    <a:lumMod val="75000"/>
                  </a:schemeClr>
                </a:solidFill>
              </a:rPr>
              <a:t>Acceptance &amp; rejection</a:t>
            </a:r>
          </a:p>
          <a:p>
            <a:pPr lvl="1"/>
            <a:r>
              <a:rPr lang="en-US" sz="2100" dirty="0">
                <a:solidFill>
                  <a:schemeClr val="bg1"/>
                </a:solidFill>
              </a:rPr>
              <a:t>But don’t give up…you CAN do it…and we’re here to help!</a:t>
            </a:r>
          </a:p>
          <a:p>
            <a:endParaRPr lang="en-US" dirty="0"/>
          </a:p>
        </p:txBody>
      </p:sp>
      <p:sp>
        <p:nvSpPr>
          <p:cNvPr id="7199" name="Rectangle 7198">
            <a:extLst>
              <a:ext uri="{FF2B5EF4-FFF2-40B4-BE49-F238E27FC236}">
                <a16:creationId xmlns:a16="http://schemas.microsoft.com/office/drawing/2014/main" id="{53ADB529-4C37-4E89-8338-F789A78D9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41390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85ED6-3E47-4C9B-97BC-98FF92B0462B}"/>
              </a:ext>
            </a:extLst>
          </p:cNvPr>
          <p:cNvPicPr>
            <a:picLocks noChangeAspect="1"/>
          </p:cNvPicPr>
          <p:nvPr/>
        </p:nvPicPr>
        <p:blipFill>
          <a:blip r:embed="rId2"/>
          <a:stretch>
            <a:fillRect/>
          </a:stretch>
        </p:blipFill>
        <p:spPr>
          <a:xfrm>
            <a:off x="85853" y="193322"/>
            <a:ext cx="12106147" cy="6471356"/>
          </a:xfrm>
          <a:prstGeom prst="rect">
            <a:avLst/>
          </a:prstGeom>
        </p:spPr>
      </p:pic>
      <p:sp>
        <p:nvSpPr>
          <p:cNvPr id="3" name="Arrow: Down 2">
            <a:extLst>
              <a:ext uri="{FF2B5EF4-FFF2-40B4-BE49-F238E27FC236}">
                <a16:creationId xmlns:a16="http://schemas.microsoft.com/office/drawing/2014/main" id="{AEA11166-F8DE-4B69-929C-4A1B2552E2B7}"/>
              </a:ext>
            </a:extLst>
          </p:cNvPr>
          <p:cNvSpPr/>
          <p:nvPr/>
        </p:nvSpPr>
        <p:spPr>
          <a:xfrm>
            <a:off x="8426759" y="3994378"/>
            <a:ext cx="484632" cy="763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3D0503-487E-461F-90E4-EFAD33E81EB0}"/>
              </a:ext>
            </a:extLst>
          </p:cNvPr>
          <p:cNvSpPr txBox="1"/>
          <p:nvPr/>
        </p:nvSpPr>
        <p:spPr>
          <a:xfrm>
            <a:off x="9182324" y="4812586"/>
            <a:ext cx="2923823" cy="323165"/>
          </a:xfrm>
          <a:prstGeom prst="rect">
            <a:avLst/>
          </a:prstGeom>
          <a:noFill/>
        </p:spPr>
        <p:txBody>
          <a:bodyPr wrap="square" rtlCol="0">
            <a:spAutoFit/>
          </a:bodyPr>
          <a:lstStyle/>
          <a:p>
            <a:r>
              <a:rPr lang="en-US" sz="1500" b="1" i="1" dirty="0"/>
              <a:t>College Visit Schedule</a:t>
            </a:r>
          </a:p>
        </p:txBody>
      </p:sp>
      <p:sp>
        <p:nvSpPr>
          <p:cNvPr id="5" name="Arrow: Right 4">
            <a:extLst>
              <a:ext uri="{FF2B5EF4-FFF2-40B4-BE49-F238E27FC236}">
                <a16:creationId xmlns:a16="http://schemas.microsoft.com/office/drawing/2014/main" id="{67FB8279-C76E-4A42-96B8-E9E7CD58E5C6}"/>
              </a:ext>
            </a:extLst>
          </p:cNvPr>
          <p:cNvSpPr/>
          <p:nvPr/>
        </p:nvSpPr>
        <p:spPr>
          <a:xfrm>
            <a:off x="1828347" y="71279"/>
            <a:ext cx="1080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609BE0-E38D-44B2-AB1C-D7E147B76CCB}"/>
              </a:ext>
            </a:extLst>
          </p:cNvPr>
          <p:cNvSpPr txBox="1"/>
          <p:nvPr/>
        </p:nvSpPr>
        <p:spPr>
          <a:xfrm>
            <a:off x="2694938" y="606113"/>
            <a:ext cx="5974137" cy="523220"/>
          </a:xfrm>
          <a:prstGeom prst="rect">
            <a:avLst/>
          </a:prstGeom>
          <a:noFill/>
        </p:spPr>
        <p:txBody>
          <a:bodyPr wrap="square" rtlCol="0">
            <a:spAutoFit/>
          </a:bodyPr>
          <a:lstStyle/>
          <a:p>
            <a:r>
              <a:rPr lang="en-US" sz="1400" b="1" i="1" dirty="0"/>
              <a:t>Take assessments, explore colleges, careers &amp; career pathways, build your college &amp; career lists to plan for a bright future!</a:t>
            </a:r>
          </a:p>
        </p:txBody>
      </p:sp>
      <p:sp>
        <p:nvSpPr>
          <p:cNvPr id="7" name="Star: 5 Points 6">
            <a:extLst>
              <a:ext uri="{FF2B5EF4-FFF2-40B4-BE49-F238E27FC236}">
                <a16:creationId xmlns:a16="http://schemas.microsoft.com/office/drawing/2014/main" id="{C18AEBC9-F800-4F61-B669-E74388088D68}"/>
              </a:ext>
            </a:extLst>
          </p:cNvPr>
          <p:cNvSpPr/>
          <p:nvPr/>
        </p:nvSpPr>
        <p:spPr>
          <a:xfrm>
            <a:off x="11363339" y="4688821"/>
            <a:ext cx="484633" cy="4358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E30F4C13-586D-46A0-A913-E60319C7B706}"/>
              </a:ext>
            </a:extLst>
          </p:cNvPr>
          <p:cNvSpPr/>
          <p:nvPr/>
        </p:nvSpPr>
        <p:spPr>
          <a:xfrm>
            <a:off x="1960876" y="603358"/>
            <a:ext cx="491746" cy="43088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D1E6C3-3EE4-4BEB-B5C7-F0F6EC7EFDA2}"/>
              </a:ext>
            </a:extLst>
          </p:cNvPr>
          <p:cNvSpPr txBox="1"/>
          <p:nvPr/>
        </p:nvSpPr>
        <p:spPr>
          <a:xfrm>
            <a:off x="1233697" y="3778935"/>
            <a:ext cx="6707915" cy="430887"/>
          </a:xfrm>
          <a:prstGeom prst="rect">
            <a:avLst/>
          </a:prstGeom>
          <a:noFill/>
        </p:spPr>
        <p:txBody>
          <a:bodyPr wrap="square" rtlCol="0">
            <a:spAutoFit/>
          </a:bodyPr>
          <a:lstStyle/>
          <a:p>
            <a:pPr algn="ctr"/>
            <a:r>
              <a:rPr lang="en-US" sz="2200" dirty="0"/>
              <a:t>This is your Naviance Home Page/ Dashboard</a:t>
            </a:r>
          </a:p>
        </p:txBody>
      </p:sp>
      <p:sp>
        <p:nvSpPr>
          <p:cNvPr id="10" name="Star: 5 Points 9">
            <a:extLst>
              <a:ext uri="{FF2B5EF4-FFF2-40B4-BE49-F238E27FC236}">
                <a16:creationId xmlns:a16="http://schemas.microsoft.com/office/drawing/2014/main" id="{57668AF7-02B4-45B7-99BC-D7772CC965FC}"/>
              </a:ext>
            </a:extLst>
          </p:cNvPr>
          <p:cNvSpPr/>
          <p:nvPr/>
        </p:nvSpPr>
        <p:spPr>
          <a:xfrm>
            <a:off x="748550" y="3639155"/>
            <a:ext cx="500615" cy="57066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12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F97F-DDCB-4B96-A292-CDCCDDA46EA3}"/>
              </a:ext>
            </a:extLst>
          </p:cNvPr>
          <p:cNvSpPr>
            <a:spLocks noGrp="1"/>
          </p:cNvSpPr>
          <p:nvPr>
            <p:ph type="ctrTitle"/>
          </p:nvPr>
        </p:nvSpPr>
        <p:spPr>
          <a:xfrm>
            <a:off x="5873976" y="590575"/>
            <a:ext cx="5894380" cy="8983334"/>
          </a:xfrm>
        </p:spPr>
        <p:txBody>
          <a:bodyPr vert="horz" lIns="91440" tIns="45720" rIns="91440" bIns="45720" rtlCol="0">
            <a:noAutofit/>
          </a:bodyPr>
          <a:lstStyle/>
          <a:p>
            <a:pPr>
              <a:spcBef>
                <a:spcPts val="0"/>
              </a:spcBef>
            </a:pPr>
            <a:br>
              <a:rPr lang="en-US" sz="2100" dirty="0"/>
            </a:br>
            <a:r>
              <a:rPr lang="en-US" sz="2100" dirty="0"/>
              <a:t>	</a:t>
            </a:r>
            <a:br>
              <a:rPr lang="en-US" sz="2100" dirty="0"/>
            </a:br>
            <a:br>
              <a:rPr lang="en-US" sz="2100" dirty="0"/>
            </a:br>
            <a:r>
              <a:rPr lang="en-US" sz="2100" dirty="0"/>
              <a:t>   </a:t>
            </a:r>
            <a:br>
              <a:rPr lang="en-US" sz="2100" dirty="0"/>
            </a:br>
            <a:br>
              <a:rPr lang="en-US" sz="2100" dirty="0"/>
            </a:br>
            <a:br>
              <a:rPr lang="en-US" sz="2100" dirty="0"/>
            </a:br>
            <a:r>
              <a:rPr lang="en-US" sz="2100" dirty="0"/>
              <a:t> </a:t>
            </a: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r>
              <a:rPr lang="en-US" sz="2100" dirty="0"/>
              <a:t>Common app…</a:t>
            </a: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2100" dirty="0"/>
            </a:br>
            <a:br>
              <a:rPr lang="en-US" sz="800" dirty="0"/>
            </a:br>
            <a:br>
              <a:rPr lang="en-US" sz="800" dirty="0"/>
            </a:br>
            <a:br>
              <a:rPr lang="en-US" sz="800" dirty="0"/>
            </a:br>
            <a:br>
              <a:rPr lang="en-US" sz="800" dirty="0"/>
            </a:br>
            <a:r>
              <a:rPr lang="en-US" sz="1900" b="1" dirty="0"/>
              <a:t>WHAT IS IT? </a:t>
            </a:r>
            <a:br>
              <a:rPr lang="en-US" sz="2100" b="1" dirty="0"/>
            </a:br>
            <a:r>
              <a:rPr lang="en-US" sz="2100" b="1" dirty="0"/>
              <a:t>	</a:t>
            </a:r>
            <a:r>
              <a:rPr lang="en-US" sz="1400" b="1" dirty="0"/>
              <a:t>Common App</a:t>
            </a:r>
            <a:r>
              <a:rPr lang="en-US" sz="1400" i="1" dirty="0">
                <a:solidFill>
                  <a:schemeClr val="tx2">
                    <a:lumMod val="20000"/>
                    <a:lumOff val="80000"/>
                  </a:schemeClr>
                </a:solidFill>
              </a:rPr>
              <a:t> is a “universal” </a:t>
            </a:r>
            <a:r>
              <a:rPr lang="en-US" sz="1400" i="1" dirty="0"/>
              <a:t>college application that hundreds of schools across the U.S. use for admission purposes</a:t>
            </a:r>
            <a:br>
              <a:rPr lang="en-US" sz="1400" i="1" dirty="0"/>
            </a:br>
            <a:br>
              <a:rPr lang="en-US" sz="1400" i="1" dirty="0"/>
            </a:br>
            <a:r>
              <a:rPr lang="en-US" sz="1900" b="1" dirty="0"/>
              <a:t>WHY SHOULD I FILL IT OUT? </a:t>
            </a:r>
            <a:br>
              <a:rPr lang="en-US" sz="1900" b="1" dirty="0"/>
            </a:br>
            <a:r>
              <a:rPr lang="en-US" sz="1900" b="1" dirty="0"/>
              <a:t>	</a:t>
            </a:r>
            <a:r>
              <a:rPr lang="en-US" sz="1400" b="1" dirty="0"/>
              <a:t>APPLY for ADMISSION </a:t>
            </a:r>
            <a:r>
              <a:rPr lang="en-US" sz="1300" dirty="0"/>
              <a:t>to hundreds of schools nationwide by</a:t>
            </a:r>
            <a:br>
              <a:rPr lang="en-US" sz="1300" dirty="0"/>
            </a:br>
            <a:r>
              <a:rPr lang="en-US" sz="1300" dirty="0"/>
              <a:t>completing ONE application!</a:t>
            </a:r>
            <a:br>
              <a:rPr lang="en-US" sz="1600" dirty="0"/>
            </a:br>
            <a:r>
              <a:rPr lang="en-US" sz="1600" dirty="0"/>
              <a:t>   </a:t>
            </a:r>
            <a:br>
              <a:rPr lang="en-US" sz="600" dirty="0"/>
            </a:br>
            <a:r>
              <a:rPr lang="en-US" sz="1600" dirty="0"/>
              <a:t> </a:t>
            </a:r>
            <a:r>
              <a:rPr lang="en-US" sz="1500" b="1" dirty="0">
                <a:solidFill>
                  <a:schemeClr val="accent1">
                    <a:lumMod val="60000"/>
                    <a:lumOff val="40000"/>
                  </a:schemeClr>
                </a:solidFill>
              </a:rPr>
              <a:t>IMPORTANT:</a:t>
            </a:r>
            <a:r>
              <a:rPr lang="en-US" sz="1500" b="1" dirty="0">
                <a:solidFill>
                  <a:srgbClr val="FFFF00"/>
                </a:solidFill>
              </a:rPr>
              <a:t> Not all schools participate w/ common app.</a:t>
            </a:r>
            <a:br>
              <a:rPr lang="en-US" sz="1500" dirty="0">
                <a:solidFill>
                  <a:srgbClr val="FFFF00"/>
                </a:solidFill>
              </a:rPr>
            </a:br>
            <a:r>
              <a:rPr lang="en-US" sz="1800" i="1" dirty="0"/>
              <a:t>  </a:t>
            </a:r>
            <a:r>
              <a:rPr lang="en-US" sz="1200" i="1" dirty="0"/>
              <a:t>To find out if the colleges you’re applying to participate, check: </a:t>
            </a:r>
            <a:r>
              <a:rPr lang="en-US" sz="1800" dirty="0"/>
              <a:t>                                 </a:t>
            </a:r>
            <a:r>
              <a:rPr lang="en-US" sz="14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https://www.commonapp.org/explore</a:t>
            </a:r>
            <a:br>
              <a:rPr lang="en-US" sz="2100" dirty="0">
                <a:highlight>
                  <a:srgbClr val="FFFF00"/>
                </a:highlight>
              </a:rPr>
            </a:br>
            <a:r>
              <a:rPr lang="en-US" sz="1250" i="1" dirty="0"/>
              <a:t>If your school doesn’t participate with common app, you can complete the school’s individual admission application instead, which can be found on each school’s website</a:t>
            </a:r>
            <a:r>
              <a:rPr lang="en-US" sz="1200" i="1" dirty="0"/>
              <a:t>.</a:t>
            </a:r>
            <a:br>
              <a:rPr lang="en-US" sz="1200" i="1" dirty="0"/>
            </a:br>
            <a:br>
              <a:rPr lang="en-US" sz="1300" dirty="0"/>
            </a:br>
            <a:r>
              <a:rPr lang="en-US" sz="1300" dirty="0"/>
              <a:t>                                                    </a:t>
            </a:r>
            <a:br>
              <a:rPr lang="en-US" sz="1300" dirty="0"/>
            </a:br>
            <a:r>
              <a:rPr lang="en-US" sz="1300" dirty="0"/>
              <a:t>                                </a:t>
            </a:r>
            <a:br>
              <a:rPr lang="en-US" sz="1300" dirty="0"/>
            </a:br>
            <a:br>
              <a:rPr lang="en-US" sz="1300" dirty="0"/>
            </a:br>
            <a:r>
              <a:rPr lang="en-US" sz="1300" dirty="0"/>
              <a:t>                                                </a:t>
            </a:r>
            <a:r>
              <a:rPr lang="en-US" sz="1150" i="1" dirty="0"/>
              <a:t>REQUIRES SHORT ESSAYS</a:t>
            </a:r>
            <a:br>
              <a:rPr lang="en-US" sz="1300" dirty="0"/>
            </a:br>
            <a:br>
              <a:rPr lang="en-US" sz="1000" dirty="0"/>
            </a:br>
            <a:br>
              <a:rPr lang="en-US" sz="1200" b="1" dirty="0"/>
            </a:br>
            <a:br>
              <a:rPr lang="en-US" sz="1000" dirty="0"/>
            </a:br>
            <a:br>
              <a:rPr lang="en-US" sz="1000" dirty="0"/>
            </a:br>
            <a:br>
              <a:rPr lang="en-US" sz="1000" dirty="0"/>
            </a:br>
            <a:br>
              <a:rPr lang="en-US" sz="1300" dirty="0"/>
            </a:br>
            <a:r>
              <a:rPr lang="en-US" sz="1300" i="1" dirty="0"/>
              <a:t>                                 </a:t>
            </a:r>
            <a:br>
              <a:rPr lang="en-US" sz="1400" b="1" dirty="0"/>
            </a:br>
            <a:br>
              <a:rPr lang="en-US" sz="1400" b="1" dirty="0"/>
            </a:br>
            <a:br>
              <a:rPr lang="en-US" sz="1300" dirty="0"/>
            </a:br>
            <a:br>
              <a:rPr lang="en-US" sz="1300" dirty="0"/>
            </a:br>
            <a:br>
              <a:rPr lang="en-US" sz="1300" dirty="0"/>
            </a:br>
            <a:br>
              <a:rPr lang="en-US" sz="1300" dirty="0"/>
            </a:br>
            <a:br>
              <a:rPr lang="en-US" sz="1300" dirty="0"/>
            </a:br>
            <a:br>
              <a:rPr lang="en-US" sz="1300" dirty="0"/>
            </a:br>
            <a:br>
              <a:rPr lang="en-US" sz="1300" dirty="0"/>
            </a:br>
            <a:br>
              <a:rPr lang="en-US" sz="1300" dirty="0"/>
            </a:br>
            <a:br>
              <a:rPr lang="en-US" sz="1300" dirty="0"/>
            </a:br>
            <a:br>
              <a:rPr lang="en-US" sz="1300" dirty="0"/>
            </a:br>
            <a:endParaRPr lang="en-US" sz="1300" dirty="0"/>
          </a:p>
        </p:txBody>
      </p:sp>
      <p:grpSp>
        <p:nvGrpSpPr>
          <p:cNvPr id="15402" name="Group 15401">
            <a:extLst>
              <a:ext uri="{FF2B5EF4-FFF2-40B4-BE49-F238E27FC236}">
                <a16:creationId xmlns:a16="http://schemas.microsoft.com/office/drawing/2014/main" id="{4A463042-CAAF-48E2-A6A3-8E7C8A6ACD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4" y="396836"/>
            <a:ext cx="5737111" cy="6058999"/>
            <a:chOff x="6031555" y="396836"/>
            <a:chExt cx="5737111" cy="6058999"/>
          </a:xfrm>
        </p:grpSpPr>
        <p:sp>
          <p:nvSpPr>
            <p:cNvPr id="15403" name="Rectangle 15402">
              <a:extLst>
                <a:ext uri="{FF2B5EF4-FFF2-40B4-BE49-F238E27FC236}">
                  <a16:creationId xmlns:a16="http://schemas.microsoft.com/office/drawing/2014/main" id="{3F4CB83A-FC45-4635-B6FB-17F65BCA6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050191" y="402165"/>
              <a:ext cx="471847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404" name="Freeform 5">
              <a:extLst>
                <a:ext uri="{FF2B5EF4-FFF2-40B4-BE49-F238E27FC236}">
                  <a16:creationId xmlns:a16="http://schemas.microsoft.com/office/drawing/2014/main" id="{20A10102-5BCC-4515-992F-FD761F09B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691205"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405" name="Freeform 5">
              <a:extLst>
                <a:ext uri="{FF2B5EF4-FFF2-40B4-BE49-F238E27FC236}">
                  <a16:creationId xmlns:a16="http://schemas.microsoft.com/office/drawing/2014/main" id="{31159A78-A49F-4D3D-B0BD-E980CA332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0231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a:extLst>
              <a:ext uri="{FF2B5EF4-FFF2-40B4-BE49-F238E27FC236}">
                <a16:creationId xmlns:a16="http://schemas.microsoft.com/office/drawing/2014/main" id="{680D8D15-01B3-4DDA-99D9-4CB221096382}"/>
              </a:ext>
            </a:extLst>
          </p:cNvPr>
          <p:cNvPicPr>
            <a:picLocks noChangeAspect="1"/>
          </p:cNvPicPr>
          <p:nvPr/>
        </p:nvPicPr>
        <p:blipFill>
          <a:blip r:embed="rId3"/>
          <a:stretch>
            <a:fillRect/>
          </a:stretch>
        </p:blipFill>
        <p:spPr>
          <a:xfrm>
            <a:off x="2561053" y="2723648"/>
            <a:ext cx="3112726" cy="4016420"/>
          </a:xfrm>
          <a:prstGeom prst="rect">
            <a:avLst/>
          </a:prstGeom>
        </p:spPr>
      </p:pic>
      <p:pic>
        <p:nvPicPr>
          <p:cNvPr id="24" name="Picture 23">
            <a:extLst>
              <a:ext uri="{FF2B5EF4-FFF2-40B4-BE49-F238E27FC236}">
                <a16:creationId xmlns:a16="http://schemas.microsoft.com/office/drawing/2014/main" id="{F56BCC55-27AA-4030-B463-9383582A5AA2}"/>
              </a:ext>
            </a:extLst>
          </p:cNvPr>
          <p:cNvPicPr>
            <a:picLocks noChangeAspect="1"/>
          </p:cNvPicPr>
          <p:nvPr/>
        </p:nvPicPr>
        <p:blipFill rotWithShape="1">
          <a:blip r:embed="rId4"/>
          <a:srcRect t="11937" r="-1" b="7521"/>
          <a:stretch/>
        </p:blipFill>
        <p:spPr>
          <a:xfrm>
            <a:off x="290921" y="209590"/>
            <a:ext cx="4266280" cy="1984354"/>
          </a:xfrm>
          <a:prstGeom prst="rect">
            <a:avLst/>
          </a:prstGeom>
        </p:spPr>
      </p:pic>
      <p:sp>
        <p:nvSpPr>
          <p:cNvPr id="7" name="TextBox 6">
            <a:extLst>
              <a:ext uri="{FF2B5EF4-FFF2-40B4-BE49-F238E27FC236}">
                <a16:creationId xmlns:a16="http://schemas.microsoft.com/office/drawing/2014/main" id="{43F78294-59AA-4909-9750-2325E0F92804}"/>
              </a:ext>
            </a:extLst>
          </p:cNvPr>
          <p:cNvSpPr txBox="1"/>
          <p:nvPr/>
        </p:nvSpPr>
        <p:spPr>
          <a:xfrm>
            <a:off x="252106" y="2046540"/>
            <a:ext cx="5465113" cy="677108"/>
          </a:xfrm>
          <a:prstGeom prst="rect">
            <a:avLst/>
          </a:prstGeom>
          <a:noFill/>
        </p:spPr>
        <p:txBody>
          <a:bodyPr wrap="square" rtlCol="0">
            <a:spAutoFit/>
          </a:bodyPr>
          <a:lstStyle/>
          <a:p>
            <a:r>
              <a:rPr lang="en-US" sz="3800" b="1" i="1" dirty="0">
                <a:solidFill>
                  <a:srgbClr val="00B050"/>
                </a:solidFill>
                <a:latin typeface="Aldhabi" panose="01000000000000000000" pitchFamily="2" charset="-78"/>
                <a:cs typeface="Aldhabi" panose="01000000000000000000" pitchFamily="2" charset="-78"/>
              </a:rPr>
              <a:t>What looks good on college applications? </a:t>
            </a:r>
          </a:p>
        </p:txBody>
      </p:sp>
      <p:sp>
        <p:nvSpPr>
          <p:cNvPr id="8" name="TextBox 7">
            <a:extLst>
              <a:ext uri="{FF2B5EF4-FFF2-40B4-BE49-F238E27FC236}">
                <a16:creationId xmlns:a16="http://schemas.microsoft.com/office/drawing/2014/main" id="{7E9FA624-1893-454F-82D6-064FEA9BFBE2}"/>
              </a:ext>
            </a:extLst>
          </p:cNvPr>
          <p:cNvSpPr txBox="1"/>
          <p:nvPr/>
        </p:nvSpPr>
        <p:spPr>
          <a:xfrm flipH="1">
            <a:off x="247050" y="3236980"/>
            <a:ext cx="2292801" cy="3170099"/>
          </a:xfrm>
          <a:prstGeom prst="rect">
            <a:avLst/>
          </a:prstGeom>
          <a:noFill/>
        </p:spPr>
        <p:txBody>
          <a:bodyPr wrap="square" rtlCol="0">
            <a:spAutoFit/>
          </a:bodyPr>
          <a:lstStyle/>
          <a:p>
            <a:endParaRPr lang="en-US" sz="1400" dirty="0"/>
          </a:p>
          <a:p>
            <a:r>
              <a:rPr lang="en-US" sz="1400" dirty="0"/>
              <a:t>Most colleges &amp; universities have gone </a:t>
            </a:r>
            <a:r>
              <a:rPr lang="en-US" sz="1400" b="1" i="1" dirty="0"/>
              <a:t>“test optional</a:t>
            </a:r>
            <a:r>
              <a:rPr lang="en-US" sz="1400" dirty="0"/>
              <a:t>,” which means they no longer require you to submit ACT/SAT scores to make admission decisions.</a:t>
            </a:r>
          </a:p>
          <a:p>
            <a:endParaRPr lang="en-US" sz="1400" dirty="0"/>
          </a:p>
          <a:p>
            <a:r>
              <a:rPr lang="en-US" sz="1200" i="1" dirty="0"/>
              <a:t>Check your school’s admission requirements to find out if they require ACT or SAT test scores with your applications.</a:t>
            </a:r>
          </a:p>
          <a:p>
            <a:endParaRPr lang="en-US" sz="1400" dirty="0"/>
          </a:p>
        </p:txBody>
      </p:sp>
      <p:pic>
        <p:nvPicPr>
          <p:cNvPr id="1026" name="Picture 2" descr="How to Write a Common App Essay">
            <a:extLst>
              <a:ext uri="{FF2B5EF4-FFF2-40B4-BE49-F238E27FC236}">
                <a16:creationId xmlns:a16="http://schemas.microsoft.com/office/drawing/2014/main" id="{2E62E0D9-4B8C-4FAD-A2EC-2D04FFFAB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126" y="4822029"/>
            <a:ext cx="1477107" cy="14771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e:Common Application logo.png - Wikipedia">
            <a:extLst>
              <a:ext uri="{FF2B5EF4-FFF2-40B4-BE49-F238E27FC236}">
                <a16:creationId xmlns:a16="http://schemas.microsoft.com/office/drawing/2014/main" id="{C8EA3F83-F8BB-4BFB-ABF8-829CDFABC3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2766" y="698245"/>
            <a:ext cx="2531492" cy="86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7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49FF32FF-44D7-4535-B99A-004DD008AD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6" name="Rectangle 135">
              <a:extLst>
                <a:ext uri="{FF2B5EF4-FFF2-40B4-BE49-F238E27FC236}">
                  <a16:creationId xmlns:a16="http://schemas.microsoft.com/office/drawing/2014/main" id="{78C82D60-0595-4A9C-8DA5-BDFA377BAC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Oval 136">
              <a:extLst>
                <a:ext uri="{FF2B5EF4-FFF2-40B4-BE49-F238E27FC236}">
                  <a16:creationId xmlns:a16="http://schemas.microsoft.com/office/drawing/2014/main" id="{79A2E1C4-BD01-48B0-BD6B-09C2F8BA0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3C2CBCFF-D961-4AD3-82AB-3C5B58703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48D31C4F-8B97-4C73-B72A-15E1324D6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Freeform 5">
              <a:extLst>
                <a:ext uri="{FF2B5EF4-FFF2-40B4-BE49-F238E27FC236}">
                  <a16:creationId xmlns:a16="http://schemas.microsoft.com/office/drawing/2014/main" id="{2B7AB125-2661-42D7-BF76-2CA4648E7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1" name="Freeform 5">
              <a:extLst>
                <a:ext uri="{FF2B5EF4-FFF2-40B4-BE49-F238E27FC236}">
                  <a16:creationId xmlns:a16="http://schemas.microsoft.com/office/drawing/2014/main" id="{53FFC732-5F2B-478B-83FB-398990EC9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2" name="Freeform 5">
              <a:extLst>
                <a:ext uri="{FF2B5EF4-FFF2-40B4-BE49-F238E27FC236}">
                  <a16:creationId xmlns:a16="http://schemas.microsoft.com/office/drawing/2014/main" id="{0315E93D-E07D-4697-93FF-358C10DDD3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4" name="Rectangle 143">
            <a:extLst>
              <a:ext uri="{FF2B5EF4-FFF2-40B4-BE49-F238E27FC236}">
                <a16:creationId xmlns:a16="http://schemas.microsoft.com/office/drawing/2014/main" id="{0952772C-A193-46A8-8085-DF0DDE5FC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6" name="Rectangle 145">
            <a:extLst>
              <a:ext uri="{FF2B5EF4-FFF2-40B4-BE49-F238E27FC236}">
                <a16:creationId xmlns:a16="http://schemas.microsoft.com/office/drawing/2014/main" id="{7F8F1B44-F396-4193-AE11-9D5E5ECAA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8" name="Group 147">
            <a:extLst>
              <a:ext uri="{FF2B5EF4-FFF2-40B4-BE49-F238E27FC236}">
                <a16:creationId xmlns:a16="http://schemas.microsoft.com/office/drawing/2014/main" id="{8A9B6836-D32C-4F9C-B65B-801023361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149" name="Oval 148">
              <a:extLst>
                <a:ext uri="{FF2B5EF4-FFF2-40B4-BE49-F238E27FC236}">
                  <a16:creationId xmlns:a16="http://schemas.microsoft.com/office/drawing/2014/main" id="{01FDFCED-E54B-408A-8E95-6140929A8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0" name="Oval 149">
              <a:extLst>
                <a:ext uri="{FF2B5EF4-FFF2-40B4-BE49-F238E27FC236}">
                  <a16:creationId xmlns:a16="http://schemas.microsoft.com/office/drawing/2014/main" id="{9CB46B6F-BE17-4645-8EC7-70218D9D1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1" name="Rectangle 150">
              <a:extLst>
                <a:ext uri="{FF2B5EF4-FFF2-40B4-BE49-F238E27FC236}">
                  <a16:creationId xmlns:a16="http://schemas.microsoft.com/office/drawing/2014/main" id="{096550E4-E748-4721-BE84-185E1860BF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2" name="Freeform 5">
              <a:extLst>
                <a:ext uri="{FF2B5EF4-FFF2-40B4-BE49-F238E27FC236}">
                  <a16:creationId xmlns:a16="http://schemas.microsoft.com/office/drawing/2014/main" id="{D881B11C-8E0B-40B8-A894-9BB9FF2E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3" name="Freeform 5">
              <a:extLst>
                <a:ext uri="{FF2B5EF4-FFF2-40B4-BE49-F238E27FC236}">
                  <a16:creationId xmlns:a16="http://schemas.microsoft.com/office/drawing/2014/main" id="{5305ABBC-C4B0-4260-AE2F-93099262E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4" name="Freeform 5">
              <a:extLst>
                <a:ext uri="{FF2B5EF4-FFF2-40B4-BE49-F238E27FC236}">
                  <a16:creationId xmlns:a16="http://schemas.microsoft.com/office/drawing/2014/main" id="{000E4B86-B483-499C-9602-46AEEF0B0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 name="Content Placeholder 2">
            <a:extLst>
              <a:ext uri="{FF2B5EF4-FFF2-40B4-BE49-F238E27FC236}">
                <a16:creationId xmlns:a16="http://schemas.microsoft.com/office/drawing/2014/main" id="{5B360B92-D92B-459E-9698-B9867BA9E134}"/>
              </a:ext>
            </a:extLst>
          </p:cNvPr>
          <p:cNvSpPr>
            <a:spLocks noGrp="1"/>
          </p:cNvSpPr>
          <p:nvPr>
            <p:ph sz="half" idx="1"/>
          </p:nvPr>
        </p:nvSpPr>
        <p:spPr>
          <a:xfrm>
            <a:off x="454894" y="3550647"/>
            <a:ext cx="5885332" cy="608219"/>
          </a:xfrm>
        </p:spPr>
        <p:txBody>
          <a:bodyPr vert="horz" lIns="91440" tIns="45720" rIns="91440" bIns="45720" rtlCol="0" anchor="ctr">
            <a:noAutofit/>
          </a:bodyPr>
          <a:lstStyle/>
          <a:p>
            <a:pPr marL="0" indent="0" algn="ctr">
              <a:spcBef>
                <a:spcPts val="0"/>
              </a:spcBef>
              <a:buNone/>
            </a:pPr>
            <a:r>
              <a:rPr lang="en-US" b="1" dirty="0">
                <a:solidFill>
                  <a:schemeClr val="tx2">
                    <a:lumMod val="20000"/>
                    <a:lumOff val="80000"/>
                  </a:schemeClr>
                </a:solidFill>
              </a:rPr>
              <a:t>Paying for College &amp;</a:t>
            </a:r>
          </a:p>
          <a:p>
            <a:pPr marL="0" indent="0" algn="ctr">
              <a:spcBef>
                <a:spcPts val="0"/>
              </a:spcBef>
              <a:buNone/>
            </a:pPr>
            <a:r>
              <a:rPr lang="en-US" b="1" dirty="0">
                <a:solidFill>
                  <a:schemeClr val="tx2">
                    <a:lumMod val="20000"/>
                    <a:lumOff val="80000"/>
                  </a:schemeClr>
                </a:solidFill>
              </a:rPr>
              <a:t>other Post-High Training Programs</a:t>
            </a:r>
          </a:p>
        </p:txBody>
      </p:sp>
      <p:pic>
        <p:nvPicPr>
          <p:cNvPr id="27" name="Picture 2" descr="Guidance - Financial Aid - Butler High School">
            <a:extLst>
              <a:ext uri="{FF2B5EF4-FFF2-40B4-BE49-F238E27FC236}">
                <a16:creationId xmlns:a16="http://schemas.microsoft.com/office/drawing/2014/main" id="{E1D58B13-89CC-4BD8-A040-934AB82D6E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9374" y="606045"/>
            <a:ext cx="4961627" cy="2353495"/>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5">
            <a:extLst>
              <a:ext uri="{FF2B5EF4-FFF2-40B4-BE49-F238E27FC236}">
                <a16:creationId xmlns:a16="http://schemas.microsoft.com/office/drawing/2014/main" id="{F3075F69-BD3F-42CD-B3E9-4A817B315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7410" name="Picture 2" descr="Financial Aid in Washington | Stand for Children">
            <a:extLst>
              <a:ext uri="{FF2B5EF4-FFF2-40B4-BE49-F238E27FC236}">
                <a16:creationId xmlns:a16="http://schemas.microsoft.com/office/drawing/2014/main" id="{7F8BD28D-C0E5-4AE8-B944-545D95C0BB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12772" y="3316966"/>
            <a:ext cx="5106682" cy="29235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llege Advisor / Scholarships and FAFSA">
            <a:extLst>
              <a:ext uri="{FF2B5EF4-FFF2-40B4-BE49-F238E27FC236}">
                <a16:creationId xmlns:a16="http://schemas.microsoft.com/office/drawing/2014/main" id="{7220CA76-5796-4FCE-8AC0-698BE5A7C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78" y="337802"/>
            <a:ext cx="6182394" cy="30911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uition Payment Plans – Hidden Gems to Pay for College">
            <a:extLst>
              <a:ext uri="{FF2B5EF4-FFF2-40B4-BE49-F238E27FC236}">
                <a16:creationId xmlns:a16="http://schemas.microsoft.com/office/drawing/2014/main" id="{3360F912-7F44-4102-A3A1-9F844EDD93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42" y="4326152"/>
            <a:ext cx="2944540" cy="19630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Of A Man Paying For His Education Stock Illustration - Download  Image Now - Tuition, University, Currency - iStock">
            <a:extLst>
              <a:ext uri="{FF2B5EF4-FFF2-40B4-BE49-F238E27FC236}">
                <a16:creationId xmlns:a16="http://schemas.microsoft.com/office/drawing/2014/main" id="{58269946-AA74-4363-B69B-11B1C26C07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0060" y="4551707"/>
            <a:ext cx="2136127" cy="137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60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8A1D0BB-B8F0-46D7-9453-2DC9E54FEC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2" name="Rectangle 71">
              <a:extLst>
                <a:ext uri="{FF2B5EF4-FFF2-40B4-BE49-F238E27FC236}">
                  <a16:creationId xmlns:a16="http://schemas.microsoft.com/office/drawing/2014/main" id="{D3A44EAD-8C36-423B-81F2-9BCEF6FF0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3EA4EF45-4BCE-497F-A3E5-E8A78B0DE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A86444F9-DFF7-4015-A354-A443BCF5C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FF60ADBC-C1BD-4EC5-9B6F-1DF12DE5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Freeform 5">
              <a:extLst>
                <a:ext uri="{FF2B5EF4-FFF2-40B4-BE49-F238E27FC236}">
                  <a16:creationId xmlns:a16="http://schemas.microsoft.com/office/drawing/2014/main" id="{7DF05586-9EB6-494C-8B3A-2A8534613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Freeform 5">
              <a:extLst>
                <a:ext uri="{FF2B5EF4-FFF2-40B4-BE49-F238E27FC236}">
                  <a16:creationId xmlns:a16="http://schemas.microsoft.com/office/drawing/2014/main" id="{D279CF7F-04A6-40E3-84DD-DDC0553A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78" name="Freeform 5">
              <a:extLst>
                <a:ext uri="{FF2B5EF4-FFF2-40B4-BE49-F238E27FC236}">
                  <a16:creationId xmlns:a16="http://schemas.microsoft.com/office/drawing/2014/main" id="{8E22FFA0-E7AE-4CCB-BFD0-C000AA64B5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0" name="Rectangle 79">
            <a:extLst>
              <a:ext uri="{FF2B5EF4-FFF2-40B4-BE49-F238E27FC236}">
                <a16:creationId xmlns:a16="http://schemas.microsoft.com/office/drawing/2014/main" id="{5AE8C830-95B3-4B62-9882-4301B7A9A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2" name="Group 81">
            <a:extLst>
              <a:ext uri="{FF2B5EF4-FFF2-40B4-BE49-F238E27FC236}">
                <a16:creationId xmlns:a16="http://schemas.microsoft.com/office/drawing/2014/main" id="{F80F4C73-8A40-435B-AFB5-F5C3BDC038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83" name="Rectangle 82">
              <a:extLst>
                <a:ext uri="{FF2B5EF4-FFF2-40B4-BE49-F238E27FC236}">
                  <a16:creationId xmlns:a16="http://schemas.microsoft.com/office/drawing/2014/main" id="{BDD4069D-6BA0-4C9D-8EA6-8C476FC7D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Oval 83">
              <a:extLst>
                <a:ext uri="{FF2B5EF4-FFF2-40B4-BE49-F238E27FC236}">
                  <a16:creationId xmlns:a16="http://schemas.microsoft.com/office/drawing/2014/main" id="{B60D1FC8-A019-4110-A93E-8C709AD78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5" name="Oval 84">
              <a:extLst>
                <a:ext uri="{FF2B5EF4-FFF2-40B4-BE49-F238E27FC236}">
                  <a16:creationId xmlns:a16="http://schemas.microsoft.com/office/drawing/2014/main" id="{447CEA9B-73E1-441D-8800-FA49BA991D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6" name="Oval 85">
              <a:extLst>
                <a:ext uri="{FF2B5EF4-FFF2-40B4-BE49-F238E27FC236}">
                  <a16:creationId xmlns:a16="http://schemas.microsoft.com/office/drawing/2014/main" id="{3072D5EB-F874-4157-885B-E3C42CDA8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00352347-BE60-4DA4-A026-651AE5F7F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8" name="Freeform 5">
              <a:extLst>
                <a:ext uri="{FF2B5EF4-FFF2-40B4-BE49-F238E27FC236}">
                  <a16:creationId xmlns:a16="http://schemas.microsoft.com/office/drawing/2014/main" id="{26F82C6E-5FB8-4065-8BCB-D9158DD5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9" name="Freeform 5">
              <a:extLst>
                <a:ext uri="{FF2B5EF4-FFF2-40B4-BE49-F238E27FC236}">
                  <a16:creationId xmlns:a16="http://schemas.microsoft.com/office/drawing/2014/main" id="{CF36403A-34F0-4F3D-A4BA-D1B1FA2F3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0" name="Freeform 5">
              <a:extLst>
                <a:ext uri="{FF2B5EF4-FFF2-40B4-BE49-F238E27FC236}">
                  <a16:creationId xmlns:a16="http://schemas.microsoft.com/office/drawing/2014/main" id="{7CCD3DE1-6CA0-4EB1-A8E8-EFD50A1FE3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4A4F8F95-3F19-4CF4-A18E-472EB943DBDF}"/>
              </a:ext>
            </a:extLst>
          </p:cNvPr>
          <p:cNvSpPr>
            <a:spLocks noGrp="1"/>
          </p:cNvSpPr>
          <p:nvPr>
            <p:ph type="title"/>
          </p:nvPr>
        </p:nvSpPr>
        <p:spPr>
          <a:xfrm>
            <a:off x="162979" y="61476"/>
            <a:ext cx="4675282" cy="409594"/>
          </a:xfrm>
        </p:spPr>
        <p:txBody>
          <a:bodyPr vert="horz" lIns="91440" tIns="45720" rIns="91440" bIns="45720" rtlCol="0" anchor="ctr">
            <a:normAutofit fontScale="90000"/>
          </a:bodyPr>
          <a:lstStyle/>
          <a:p>
            <a:pPr algn="ctr"/>
            <a:br>
              <a:rPr lang="en-US" sz="1800" b="1" dirty="0">
                <a:solidFill>
                  <a:schemeClr val="tx1"/>
                </a:solidFill>
              </a:rPr>
            </a:br>
            <a:r>
              <a:rPr lang="en-US" sz="2000" b="1" dirty="0">
                <a:solidFill>
                  <a:schemeClr val="tx2">
                    <a:lumMod val="75000"/>
                  </a:schemeClr>
                </a:solidFill>
              </a:rPr>
              <a:t>It’s </a:t>
            </a:r>
            <a:r>
              <a:rPr lang="en-US" sz="1800" i="1" dirty="0">
                <a:solidFill>
                  <a:schemeClr val="tx2">
                    <a:lumMod val="75000"/>
                  </a:schemeClr>
                </a:solidFill>
              </a:rPr>
              <a:t>(almost) </a:t>
            </a:r>
            <a:r>
              <a:rPr lang="en-US" sz="2000" b="1" dirty="0">
                <a:solidFill>
                  <a:schemeClr val="tx2">
                    <a:lumMod val="75000"/>
                  </a:schemeClr>
                </a:solidFill>
              </a:rPr>
              <a:t>FAFSA/ORSAA time!</a:t>
            </a:r>
            <a:br>
              <a:rPr lang="en-US" sz="2000" b="1" dirty="0">
                <a:solidFill>
                  <a:schemeClr val="tx2">
                    <a:lumMod val="75000"/>
                  </a:schemeClr>
                </a:solidFill>
              </a:rPr>
            </a:br>
            <a:endParaRPr lang="en-US" sz="2000" b="1" dirty="0">
              <a:solidFill>
                <a:schemeClr val="tx2">
                  <a:lumMod val="75000"/>
                </a:schemeClr>
              </a:solidFill>
            </a:endParaRPr>
          </a:p>
        </p:txBody>
      </p:sp>
      <p:sp>
        <p:nvSpPr>
          <p:cNvPr id="3" name="Content Placeholder 2">
            <a:extLst>
              <a:ext uri="{FF2B5EF4-FFF2-40B4-BE49-F238E27FC236}">
                <a16:creationId xmlns:a16="http://schemas.microsoft.com/office/drawing/2014/main" id="{5B360B92-D92B-459E-9698-B9867BA9E134}"/>
              </a:ext>
            </a:extLst>
          </p:cNvPr>
          <p:cNvSpPr>
            <a:spLocks noGrp="1"/>
          </p:cNvSpPr>
          <p:nvPr>
            <p:ph sz="half" idx="1"/>
          </p:nvPr>
        </p:nvSpPr>
        <p:spPr>
          <a:xfrm>
            <a:off x="286657" y="556980"/>
            <a:ext cx="4520045" cy="5968943"/>
          </a:xfrm>
        </p:spPr>
        <p:txBody>
          <a:bodyPr vert="horz" lIns="91440" tIns="45720" rIns="91440" bIns="45720" rtlCol="0">
            <a:normAutofit/>
          </a:bodyPr>
          <a:lstStyle/>
          <a:p>
            <a:pPr marL="0" indent="0" algn="ctr">
              <a:spcBef>
                <a:spcPts val="0"/>
              </a:spcBef>
              <a:buNone/>
            </a:pPr>
            <a:r>
              <a:rPr lang="en-US" sz="1600" b="1" dirty="0">
                <a:solidFill>
                  <a:schemeClr val="tx2">
                    <a:lumMod val="20000"/>
                    <a:lumOff val="80000"/>
                  </a:schemeClr>
                </a:solidFill>
              </a:rPr>
              <a:t>Financial Aid applications </a:t>
            </a:r>
            <a:r>
              <a:rPr lang="en-US" sz="1500" i="1" dirty="0">
                <a:solidFill>
                  <a:schemeClr val="tx2">
                    <a:lumMod val="20000"/>
                    <a:lumOff val="80000"/>
                  </a:schemeClr>
                </a:solidFill>
              </a:rPr>
              <a:t>(usually)</a:t>
            </a:r>
          </a:p>
          <a:p>
            <a:pPr marL="0" indent="0" algn="ctr">
              <a:spcBef>
                <a:spcPts val="0"/>
              </a:spcBef>
              <a:buNone/>
            </a:pPr>
            <a:r>
              <a:rPr lang="en-US" sz="1500" dirty="0">
                <a:solidFill>
                  <a:schemeClr val="tx2">
                    <a:lumMod val="20000"/>
                    <a:lumOff val="80000"/>
                  </a:schemeClr>
                </a:solidFill>
              </a:rPr>
              <a:t>open on </a:t>
            </a:r>
            <a:r>
              <a:rPr lang="en-US" sz="1500" b="1" dirty="0">
                <a:solidFill>
                  <a:schemeClr val="tx2">
                    <a:lumMod val="20000"/>
                    <a:lumOff val="80000"/>
                  </a:schemeClr>
                </a:solidFill>
              </a:rPr>
              <a:t>October 1</a:t>
            </a:r>
            <a:r>
              <a:rPr lang="en-US" sz="1500" b="1" baseline="30000" dirty="0">
                <a:solidFill>
                  <a:schemeClr val="tx2">
                    <a:lumMod val="20000"/>
                    <a:lumOff val="80000"/>
                  </a:schemeClr>
                </a:solidFill>
              </a:rPr>
              <a:t>st</a:t>
            </a:r>
            <a:r>
              <a:rPr lang="en-US" sz="1500" b="1" dirty="0">
                <a:solidFill>
                  <a:schemeClr val="tx2">
                    <a:lumMod val="20000"/>
                    <a:lumOff val="80000"/>
                  </a:schemeClr>
                </a:solidFill>
              </a:rPr>
              <a:t> </a:t>
            </a:r>
            <a:r>
              <a:rPr lang="en-US" sz="1500" dirty="0">
                <a:solidFill>
                  <a:schemeClr val="tx2">
                    <a:lumMod val="20000"/>
                    <a:lumOff val="80000"/>
                  </a:schemeClr>
                </a:solidFill>
              </a:rPr>
              <a:t>each year</a:t>
            </a:r>
            <a:endParaRPr lang="en-US" sz="1500" b="1" dirty="0">
              <a:solidFill>
                <a:schemeClr val="tx2">
                  <a:lumMod val="20000"/>
                  <a:lumOff val="80000"/>
                </a:schemeClr>
              </a:solidFill>
            </a:endParaRPr>
          </a:p>
          <a:p>
            <a:pPr marL="0" indent="0" algn="ctr">
              <a:spcBef>
                <a:spcPts val="0"/>
              </a:spcBef>
              <a:buNone/>
            </a:pPr>
            <a:endParaRPr lang="en-US" sz="900" b="1" dirty="0">
              <a:solidFill>
                <a:schemeClr val="accent1">
                  <a:lumMod val="60000"/>
                  <a:lumOff val="40000"/>
                </a:schemeClr>
              </a:solidFill>
            </a:endParaRPr>
          </a:p>
          <a:p>
            <a:pPr marL="0" indent="0" algn="ctr">
              <a:spcBef>
                <a:spcPts val="0"/>
              </a:spcBef>
              <a:buNone/>
            </a:pPr>
            <a:r>
              <a:rPr lang="en-US" sz="1500" b="1" dirty="0">
                <a:solidFill>
                  <a:srgbClr val="FFC000"/>
                </a:solidFill>
              </a:rPr>
              <a:t>EXCEPT FOR THIS YEAR…</a:t>
            </a:r>
          </a:p>
          <a:p>
            <a:pPr marL="0" indent="0" algn="ctr">
              <a:spcBef>
                <a:spcPts val="0"/>
              </a:spcBef>
              <a:buNone/>
            </a:pPr>
            <a:r>
              <a:rPr lang="en-US" sz="1300" i="1" dirty="0">
                <a:solidFill>
                  <a:schemeClr val="tx2">
                    <a:lumMod val="60000"/>
                    <a:lumOff val="40000"/>
                  </a:schemeClr>
                </a:solidFill>
              </a:rPr>
              <a:t>The 2024-25 FAFSA/ORSAA won’t be OPEN </a:t>
            </a:r>
          </a:p>
          <a:p>
            <a:pPr marL="0" indent="0" algn="ctr">
              <a:spcBef>
                <a:spcPts val="0"/>
              </a:spcBef>
              <a:buNone/>
            </a:pPr>
            <a:r>
              <a:rPr lang="en-US" sz="1300" i="1" dirty="0">
                <a:solidFill>
                  <a:schemeClr val="tx2">
                    <a:lumMod val="60000"/>
                    <a:lumOff val="40000"/>
                  </a:schemeClr>
                </a:solidFill>
              </a:rPr>
              <a:t>until December or January!</a:t>
            </a:r>
          </a:p>
          <a:p>
            <a:pPr marL="0" indent="0" algn="ctr">
              <a:spcBef>
                <a:spcPts val="0"/>
              </a:spcBef>
              <a:buNone/>
            </a:pPr>
            <a:endParaRPr lang="en-US" sz="800" i="1" dirty="0">
              <a:solidFill>
                <a:schemeClr val="tx2">
                  <a:lumMod val="60000"/>
                  <a:lumOff val="40000"/>
                </a:schemeClr>
              </a:solidFill>
            </a:endParaRPr>
          </a:p>
          <a:p>
            <a:pPr lvl="1">
              <a:spcBef>
                <a:spcPts val="0"/>
              </a:spcBef>
              <a:buFont typeface="Wingdings" panose="05000000000000000000" pitchFamily="2" charset="2"/>
              <a:buChar char="q"/>
            </a:pPr>
            <a:r>
              <a:rPr lang="en-US" sz="1300" dirty="0">
                <a:solidFill>
                  <a:schemeClr val="tx2">
                    <a:lumMod val="40000"/>
                    <a:lumOff val="60000"/>
                  </a:schemeClr>
                </a:solidFill>
              </a:rPr>
              <a:t>Applying for FAFSA </a:t>
            </a:r>
            <a:r>
              <a:rPr lang="en-US" sz="1000" i="1" dirty="0">
                <a:solidFill>
                  <a:schemeClr val="tx2">
                    <a:lumMod val="40000"/>
                    <a:lumOff val="60000"/>
                  </a:schemeClr>
                </a:solidFill>
              </a:rPr>
              <a:t>or</a:t>
            </a:r>
            <a:r>
              <a:rPr lang="en-US" sz="1300" dirty="0">
                <a:solidFill>
                  <a:schemeClr val="tx2">
                    <a:lumMod val="40000"/>
                    <a:lumOff val="60000"/>
                  </a:schemeClr>
                </a:solidFill>
              </a:rPr>
              <a:t> ORSAA is the FIRST STEP to apply for money to help pay for your college dreams. </a:t>
            </a:r>
          </a:p>
          <a:p>
            <a:pPr>
              <a:spcBef>
                <a:spcPts val="0"/>
              </a:spcBef>
              <a:buFont typeface="Wingdings" panose="05000000000000000000" pitchFamily="2" charset="2"/>
              <a:buChar char="q"/>
            </a:pPr>
            <a:endParaRPr lang="en-US" sz="800" dirty="0">
              <a:solidFill>
                <a:schemeClr val="tx2">
                  <a:lumMod val="20000"/>
                  <a:lumOff val="80000"/>
                </a:schemeClr>
              </a:solidFill>
            </a:endParaRPr>
          </a:p>
          <a:p>
            <a:pPr lvl="1">
              <a:spcBef>
                <a:spcPts val="0"/>
              </a:spcBef>
              <a:buFont typeface="Wingdings" panose="05000000000000000000" pitchFamily="2" charset="2"/>
              <a:buChar char="q"/>
            </a:pPr>
            <a:r>
              <a:rPr lang="en-US" sz="1300" dirty="0">
                <a:solidFill>
                  <a:srgbClr val="92D050"/>
                </a:solidFill>
              </a:rPr>
              <a:t>Many scholarships &amp; grants </a:t>
            </a:r>
            <a:r>
              <a:rPr lang="en-US" sz="1300" b="1" dirty="0">
                <a:solidFill>
                  <a:srgbClr val="92D050"/>
                </a:solidFill>
              </a:rPr>
              <a:t>REQUIRE</a:t>
            </a:r>
            <a:r>
              <a:rPr lang="en-US" sz="1300" dirty="0">
                <a:solidFill>
                  <a:srgbClr val="92D050"/>
                </a:solidFill>
              </a:rPr>
              <a:t> you to complete the FAFSA </a:t>
            </a:r>
            <a:r>
              <a:rPr lang="en-US" sz="1300" i="1" dirty="0">
                <a:solidFill>
                  <a:srgbClr val="92D050"/>
                </a:solidFill>
              </a:rPr>
              <a:t>or </a:t>
            </a:r>
            <a:r>
              <a:rPr lang="en-US" sz="1300" dirty="0">
                <a:solidFill>
                  <a:srgbClr val="92D050"/>
                </a:solidFill>
              </a:rPr>
              <a:t>ORSAA to qualify </a:t>
            </a:r>
            <a:r>
              <a:rPr lang="en-US" sz="1100" i="1" dirty="0">
                <a:solidFill>
                  <a:srgbClr val="92D050"/>
                </a:solidFill>
              </a:rPr>
              <a:t>(including Oregon Promise</a:t>
            </a:r>
            <a:r>
              <a:rPr lang="en-US" sz="1200" i="1" dirty="0">
                <a:solidFill>
                  <a:srgbClr val="92D050"/>
                </a:solidFill>
              </a:rPr>
              <a:t>)</a:t>
            </a:r>
          </a:p>
          <a:p>
            <a:pPr>
              <a:spcBef>
                <a:spcPts val="0"/>
              </a:spcBef>
              <a:buFont typeface="Wingdings" panose="05000000000000000000" pitchFamily="2" charset="2"/>
              <a:buChar char="q"/>
            </a:pPr>
            <a:endParaRPr lang="en-US" sz="800" dirty="0">
              <a:solidFill>
                <a:schemeClr val="tx2">
                  <a:lumMod val="40000"/>
                  <a:lumOff val="60000"/>
                </a:schemeClr>
              </a:solidFill>
            </a:endParaRPr>
          </a:p>
          <a:p>
            <a:pPr lvl="1">
              <a:spcBef>
                <a:spcPts val="0"/>
              </a:spcBef>
              <a:buFont typeface="Wingdings" panose="05000000000000000000" pitchFamily="2" charset="2"/>
              <a:buChar char="q"/>
            </a:pPr>
            <a:r>
              <a:rPr lang="en-US" sz="1400" b="1" dirty="0">
                <a:solidFill>
                  <a:schemeClr val="bg1"/>
                </a:solidFill>
              </a:rPr>
              <a:t>DON’T WAIT!</a:t>
            </a:r>
            <a:r>
              <a:rPr lang="en-US" sz="1300" dirty="0">
                <a:solidFill>
                  <a:schemeClr val="bg1"/>
                </a:solidFill>
              </a:rPr>
              <a:t> Do your FAFSA </a:t>
            </a:r>
            <a:r>
              <a:rPr lang="en-US" sz="1200" i="1" dirty="0">
                <a:solidFill>
                  <a:schemeClr val="bg1"/>
                </a:solidFill>
              </a:rPr>
              <a:t>or</a:t>
            </a:r>
            <a:r>
              <a:rPr lang="en-US" sz="1300" dirty="0">
                <a:solidFill>
                  <a:schemeClr val="bg1"/>
                </a:solidFill>
              </a:rPr>
              <a:t> ORSAA as soon as possible on or after October 1</a:t>
            </a:r>
            <a:r>
              <a:rPr lang="en-US" sz="1300" baseline="30000" dirty="0">
                <a:solidFill>
                  <a:schemeClr val="bg1"/>
                </a:solidFill>
              </a:rPr>
              <a:t>st</a:t>
            </a:r>
            <a:r>
              <a:rPr lang="en-US" sz="1300" dirty="0">
                <a:solidFill>
                  <a:schemeClr val="bg1"/>
                </a:solidFill>
              </a:rPr>
              <a:t> </a:t>
            </a:r>
            <a:r>
              <a:rPr lang="en-US" sz="1200" i="1" dirty="0">
                <a:solidFill>
                  <a:schemeClr val="bg1"/>
                </a:solidFill>
              </a:rPr>
              <a:t>(this year, once it’s available in December or January!)</a:t>
            </a:r>
          </a:p>
          <a:p>
            <a:pPr marL="57150" indent="0" algn="ctr">
              <a:spcBef>
                <a:spcPts val="0"/>
              </a:spcBef>
              <a:buNone/>
            </a:pPr>
            <a:endParaRPr lang="en-US" sz="800" dirty="0">
              <a:solidFill>
                <a:schemeClr val="accent2">
                  <a:lumMod val="20000"/>
                  <a:lumOff val="80000"/>
                </a:schemeClr>
              </a:solidFill>
            </a:endParaRPr>
          </a:p>
          <a:p>
            <a:pPr marL="57150" indent="0" algn="ctr">
              <a:spcBef>
                <a:spcPts val="0"/>
              </a:spcBef>
              <a:buNone/>
            </a:pPr>
            <a:r>
              <a:rPr lang="en-US" sz="1400" dirty="0">
                <a:solidFill>
                  <a:schemeClr val="bg1"/>
                </a:solidFill>
              </a:rPr>
              <a:t>You need to </a:t>
            </a:r>
            <a:r>
              <a:rPr lang="en-US" sz="1400" b="1" dirty="0">
                <a:solidFill>
                  <a:schemeClr val="bg1"/>
                </a:solidFill>
              </a:rPr>
              <a:t>REAPPLY/UPDATE </a:t>
            </a:r>
            <a:r>
              <a:rPr lang="en-US" sz="1400" dirty="0">
                <a:solidFill>
                  <a:schemeClr val="bg1"/>
                </a:solidFill>
              </a:rPr>
              <a:t>your FAFSA </a:t>
            </a:r>
            <a:r>
              <a:rPr lang="en-US" sz="1200" i="1" dirty="0">
                <a:solidFill>
                  <a:schemeClr val="bg1"/>
                </a:solidFill>
              </a:rPr>
              <a:t>or</a:t>
            </a:r>
            <a:r>
              <a:rPr lang="en-US" sz="1200" dirty="0">
                <a:solidFill>
                  <a:schemeClr val="bg1"/>
                </a:solidFill>
              </a:rPr>
              <a:t> </a:t>
            </a:r>
            <a:r>
              <a:rPr lang="en-US" sz="1400" dirty="0">
                <a:solidFill>
                  <a:schemeClr val="bg1"/>
                </a:solidFill>
              </a:rPr>
              <a:t>ORSAA for the following school year on or after October 1</a:t>
            </a:r>
            <a:r>
              <a:rPr lang="en-US" sz="1400" baseline="30000" dirty="0">
                <a:solidFill>
                  <a:schemeClr val="bg1"/>
                </a:solidFill>
              </a:rPr>
              <a:t>st</a:t>
            </a:r>
            <a:r>
              <a:rPr lang="en-US" sz="1400" dirty="0">
                <a:solidFill>
                  <a:schemeClr val="bg1"/>
                </a:solidFill>
              </a:rPr>
              <a:t>  every year you’re in school. </a:t>
            </a:r>
          </a:p>
          <a:p>
            <a:pPr marL="0" indent="0" algn="ctr">
              <a:spcBef>
                <a:spcPts val="0"/>
              </a:spcBef>
              <a:buNone/>
            </a:pPr>
            <a:endParaRPr lang="en-US" sz="1400" b="1" dirty="0">
              <a:solidFill>
                <a:schemeClr val="tx2">
                  <a:lumMod val="20000"/>
                  <a:lumOff val="80000"/>
                </a:schemeClr>
              </a:solidFill>
            </a:endParaRPr>
          </a:p>
          <a:p>
            <a:pPr marL="0" indent="0" algn="ctr">
              <a:spcBef>
                <a:spcPts val="0"/>
              </a:spcBef>
              <a:buNone/>
            </a:pPr>
            <a:r>
              <a:rPr lang="en-US" sz="1400" b="1" dirty="0">
                <a:solidFill>
                  <a:schemeClr val="tx2">
                    <a:lumMod val="40000"/>
                    <a:lumOff val="60000"/>
                  </a:schemeClr>
                </a:solidFill>
              </a:rPr>
              <a:t>HELP with your FAFSA or ORSAA is available…</a:t>
            </a:r>
          </a:p>
          <a:p>
            <a:pPr marL="0" indent="0" algn="ctr">
              <a:spcBef>
                <a:spcPts val="0"/>
              </a:spcBef>
              <a:buNone/>
            </a:pPr>
            <a:r>
              <a:rPr lang="en-US" sz="1100" dirty="0">
                <a:solidFill>
                  <a:schemeClr val="bg1"/>
                </a:solidFill>
              </a:rPr>
              <a:t>Attend a </a:t>
            </a:r>
            <a:r>
              <a:rPr lang="en-US" sz="1100" b="1" i="1" dirty="0">
                <a:solidFill>
                  <a:schemeClr val="bg1"/>
                </a:solidFill>
              </a:rPr>
              <a:t>FAFSA/ORSAA Night (Support Session) </a:t>
            </a:r>
            <a:r>
              <a:rPr lang="en-US" sz="1100" dirty="0">
                <a:solidFill>
                  <a:schemeClr val="bg1"/>
                </a:solidFill>
              </a:rPr>
              <a:t>at RHS </a:t>
            </a:r>
            <a:endParaRPr lang="en-US" sz="1100" i="1" dirty="0">
              <a:solidFill>
                <a:schemeClr val="bg1"/>
              </a:solidFill>
            </a:endParaRPr>
          </a:p>
          <a:p>
            <a:pPr marL="0" indent="0" algn="ctr">
              <a:spcBef>
                <a:spcPts val="0"/>
              </a:spcBef>
              <a:buNone/>
            </a:pPr>
            <a:r>
              <a:rPr lang="en-US" sz="1200" i="1" dirty="0">
                <a:solidFill>
                  <a:schemeClr val="accent5">
                    <a:lumMod val="40000"/>
                    <a:lumOff val="60000"/>
                  </a:schemeClr>
                </a:solidFill>
              </a:rPr>
              <a:t>Dates/times TBD starting in January 2024</a:t>
            </a:r>
          </a:p>
          <a:p>
            <a:pPr marL="0" indent="0" algn="ctr">
              <a:spcBef>
                <a:spcPts val="0"/>
              </a:spcBef>
              <a:buNone/>
            </a:pPr>
            <a:endParaRPr lang="en-US" sz="800" b="1" dirty="0">
              <a:solidFill>
                <a:schemeClr val="tx2">
                  <a:lumMod val="20000"/>
                  <a:lumOff val="80000"/>
                </a:schemeClr>
              </a:solidFill>
            </a:endParaRPr>
          </a:p>
          <a:p>
            <a:pPr marL="0" indent="0" algn="ctr">
              <a:spcBef>
                <a:spcPts val="0"/>
              </a:spcBef>
              <a:buNone/>
            </a:pPr>
            <a:r>
              <a:rPr lang="en-US" sz="1300" b="1" dirty="0">
                <a:solidFill>
                  <a:schemeClr val="bg1"/>
                </a:solidFill>
              </a:rPr>
              <a:t>FAFSA</a:t>
            </a:r>
            <a:r>
              <a:rPr lang="en-US" sz="1300" dirty="0">
                <a:solidFill>
                  <a:schemeClr val="bg1"/>
                </a:solidFill>
              </a:rPr>
              <a:t>—Free Application for Federal Student Aid</a:t>
            </a:r>
          </a:p>
          <a:p>
            <a:pPr marL="0" indent="0" algn="ctr">
              <a:spcBef>
                <a:spcPts val="0"/>
              </a:spcBef>
              <a:buNone/>
            </a:pPr>
            <a:r>
              <a:rPr lang="en-US" sz="1300" b="1" dirty="0">
                <a:solidFill>
                  <a:schemeClr val="bg1"/>
                </a:solidFill>
              </a:rPr>
              <a:t>ORSAA</a:t>
            </a:r>
            <a:r>
              <a:rPr lang="en-US" sz="1300" dirty="0">
                <a:solidFill>
                  <a:schemeClr val="bg1"/>
                </a:solidFill>
              </a:rPr>
              <a:t>—Oregon Student Aid Application</a:t>
            </a:r>
          </a:p>
          <a:p>
            <a:pPr marL="0" indent="0" algn="ctr">
              <a:spcBef>
                <a:spcPts val="0"/>
              </a:spcBef>
              <a:buNone/>
            </a:pPr>
            <a:endParaRPr lang="en-US" dirty="0">
              <a:solidFill>
                <a:schemeClr val="bg1"/>
              </a:solidFill>
            </a:endParaRPr>
          </a:p>
          <a:p>
            <a:endParaRPr lang="en-US" dirty="0">
              <a:solidFill>
                <a:schemeClr val="bg1"/>
              </a:solidFill>
            </a:endParaRPr>
          </a:p>
        </p:txBody>
      </p:sp>
      <p:sp>
        <p:nvSpPr>
          <p:cNvPr id="92" name="Rectangle 91">
            <a:extLst>
              <a:ext uri="{FF2B5EF4-FFF2-40B4-BE49-F238E27FC236}">
                <a16:creationId xmlns:a16="http://schemas.microsoft.com/office/drawing/2014/main" id="{552D6D00-2548-4ECD-9FA4-D422A2525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074" name="Picture 2" descr="Will the 2024-2025 FAFSA Open on October 1? Plan Now for Potential Delays -  National College Attainment Network">
            <a:extLst>
              <a:ext uri="{FF2B5EF4-FFF2-40B4-BE49-F238E27FC236}">
                <a16:creationId xmlns:a16="http://schemas.microsoft.com/office/drawing/2014/main" id="{A2C4C224-3379-4CD0-8840-23A1929AD00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4555" y="2660459"/>
            <a:ext cx="7027777" cy="39355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pcoming FAFSA Changes to Prepare For | College Ave">
            <a:extLst>
              <a:ext uri="{FF2B5EF4-FFF2-40B4-BE49-F238E27FC236}">
                <a16:creationId xmlns:a16="http://schemas.microsoft.com/office/drawing/2014/main" id="{89A83768-E597-4F90-87C9-52F2E6850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9073" y="-3555"/>
            <a:ext cx="1871739" cy="1871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F62D8B-5B77-4768-945A-0ACCE6529A7B}"/>
              </a:ext>
            </a:extLst>
          </p:cNvPr>
          <p:cNvSpPr txBox="1"/>
          <p:nvPr/>
        </p:nvSpPr>
        <p:spPr>
          <a:xfrm>
            <a:off x="4994555" y="2181054"/>
            <a:ext cx="7027777" cy="415498"/>
          </a:xfrm>
          <a:prstGeom prst="rect">
            <a:avLst/>
          </a:prstGeom>
          <a:noFill/>
        </p:spPr>
        <p:txBody>
          <a:bodyPr wrap="square" rtlCol="0">
            <a:spAutoFit/>
          </a:bodyPr>
          <a:lstStyle/>
          <a:p>
            <a:pPr algn="ctr"/>
            <a:r>
              <a:rPr lang="en-US" sz="2100" dirty="0"/>
              <a:t>Fill out the 2024-25 FAFSA </a:t>
            </a:r>
            <a:r>
              <a:rPr lang="en-US" sz="1400" i="1" dirty="0"/>
              <a:t>or</a:t>
            </a:r>
            <a:r>
              <a:rPr lang="en-US" sz="2100" dirty="0"/>
              <a:t> ORSAA</a:t>
            </a:r>
          </a:p>
        </p:txBody>
      </p:sp>
      <p:pic>
        <p:nvPicPr>
          <p:cNvPr id="4098" name="Picture 2" descr="The Time to Complete the FAFSA is Getting Closer – Seneca Scout">
            <a:extLst>
              <a:ext uri="{FF2B5EF4-FFF2-40B4-BE49-F238E27FC236}">
                <a16:creationId xmlns:a16="http://schemas.microsoft.com/office/drawing/2014/main" id="{1A8DC625-EDA0-4994-A264-E2C084595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8442" y="1108787"/>
            <a:ext cx="1840221" cy="10186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elcome to the FAFSA/ORSAA Challenge">
            <a:extLst>
              <a:ext uri="{FF2B5EF4-FFF2-40B4-BE49-F238E27FC236}">
                <a16:creationId xmlns:a16="http://schemas.microsoft.com/office/drawing/2014/main" id="{A4A41E60-5380-4912-A2D1-6BB6617F24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555" y="232955"/>
            <a:ext cx="2604860" cy="130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90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utoShape 2" descr="Image result for oregon promise logo">
            <a:extLst>
              <a:ext uri="{FF2B5EF4-FFF2-40B4-BE49-F238E27FC236}">
                <a16:creationId xmlns:a16="http://schemas.microsoft.com/office/drawing/2014/main" id="{97D04117-9E64-4A72-B5F6-7DA927ADFB3F}"/>
              </a:ext>
            </a:extLst>
          </p:cNvPr>
          <p:cNvSpPr>
            <a:spLocks noChangeAspect="1" noChangeArrowheads="1"/>
          </p:cNvSpPr>
          <p:nvPr/>
        </p:nvSpPr>
        <p:spPr bwMode="auto">
          <a:xfrm>
            <a:off x="6129867" y="295486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Financial Aid – College Center – Los Angeles Center For Enriched Studies">
            <a:extLst>
              <a:ext uri="{FF2B5EF4-FFF2-40B4-BE49-F238E27FC236}">
                <a16:creationId xmlns:a16="http://schemas.microsoft.com/office/drawing/2014/main" id="{A135649B-439B-4365-AED7-1FE6B59AA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33" y="4067886"/>
            <a:ext cx="3984449" cy="21037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BCs of FSA IDs - College Financial Consultants">
            <a:extLst>
              <a:ext uri="{FF2B5EF4-FFF2-40B4-BE49-F238E27FC236}">
                <a16:creationId xmlns:a16="http://schemas.microsoft.com/office/drawing/2014/main" id="{947ACB75-AEBE-4325-A6FF-A14AB9353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34" y="759331"/>
            <a:ext cx="3984448" cy="20851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AD71B4-9EB9-40BB-A417-622527265757}"/>
              </a:ext>
            </a:extLst>
          </p:cNvPr>
          <p:cNvSpPr txBox="1"/>
          <p:nvPr/>
        </p:nvSpPr>
        <p:spPr>
          <a:xfrm>
            <a:off x="1799159" y="12944"/>
            <a:ext cx="10152185" cy="477054"/>
          </a:xfrm>
          <a:prstGeom prst="rect">
            <a:avLst/>
          </a:prstGeom>
          <a:noFill/>
        </p:spPr>
        <p:txBody>
          <a:bodyPr wrap="square" rtlCol="0">
            <a:spAutoFit/>
          </a:bodyPr>
          <a:lstStyle/>
          <a:p>
            <a:r>
              <a:rPr lang="en-US" sz="2500" b="1" dirty="0">
                <a:solidFill>
                  <a:schemeClr val="tx2"/>
                </a:solidFill>
              </a:rPr>
              <a:t>What you can do NOW to prepare for FAFSA/ORSAA… </a:t>
            </a:r>
          </a:p>
        </p:txBody>
      </p:sp>
      <p:sp>
        <p:nvSpPr>
          <p:cNvPr id="3" name="TextBox 2">
            <a:extLst>
              <a:ext uri="{FF2B5EF4-FFF2-40B4-BE49-F238E27FC236}">
                <a16:creationId xmlns:a16="http://schemas.microsoft.com/office/drawing/2014/main" id="{D09467B5-BE80-49AD-9A9A-58CAE69203D7}"/>
              </a:ext>
            </a:extLst>
          </p:cNvPr>
          <p:cNvSpPr txBox="1"/>
          <p:nvPr/>
        </p:nvSpPr>
        <p:spPr>
          <a:xfrm>
            <a:off x="571677" y="3105834"/>
            <a:ext cx="4189960" cy="646331"/>
          </a:xfrm>
          <a:prstGeom prst="rect">
            <a:avLst/>
          </a:prstGeom>
          <a:noFill/>
        </p:spPr>
        <p:txBody>
          <a:bodyPr wrap="square" rtlCol="0">
            <a:spAutoFit/>
          </a:bodyPr>
          <a:lstStyle/>
          <a:p>
            <a:pPr algn="ctr"/>
            <a:r>
              <a:rPr lang="en-US" b="1" dirty="0">
                <a:solidFill>
                  <a:schemeClr val="tx2">
                    <a:lumMod val="60000"/>
                    <a:lumOff val="40000"/>
                  </a:schemeClr>
                </a:solidFill>
              </a:rPr>
              <a:t>You &amp; at least one parent can </a:t>
            </a:r>
          </a:p>
          <a:p>
            <a:pPr algn="ctr"/>
            <a:r>
              <a:rPr lang="en-US" b="1" dirty="0">
                <a:solidFill>
                  <a:schemeClr val="tx2">
                    <a:lumMod val="60000"/>
                    <a:lumOff val="40000"/>
                  </a:schemeClr>
                </a:solidFill>
              </a:rPr>
              <a:t>CREATE your FSA IDs now!</a:t>
            </a:r>
          </a:p>
        </p:txBody>
      </p:sp>
      <p:pic>
        <p:nvPicPr>
          <p:cNvPr id="1026" name="Picture 2" descr="FAFSA Information – Wildcat Tales">
            <a:extLst>
              <a:ext uri="{FF2B5EF4-FFF2-40B4-BE49-F238E27FC236}">
                <a16:creationId xmlns:a16="http://schemas.microsoft.com/office/drawing/2014/main" id="{26C86B6E-2C40-4FA8-850D-869E5CBAF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533" y="525648"/>
            <a:ext cx="6899088" cy="5468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35EB27-44C2-4E95-8BD4-EC44F0B2B773}"/>
              </a:ext>
            </a:extLst>
          </p:cNvPr>
          <p:cNvSpPr txBox="1"/>
          <p:nvPr/>
        </p:nvSpPr>
        <p:spPr>
          <a:xfrm>
            <a:off x="5040533" y="6009558"/>
            <a:ext cx="7324853" cy="646331"/>
          </a:xfrm>
          <a:prstGeom prst="rect">
            <a:avLst/>
          </a:prstGeom>
          <a:noFill/>
        </p:spPr>
        <p:txBody>
          <a:bodyPr wrap="square" rtlCol="0">
            <a:spAutoFit/>
          </a:bodyPr>
          <a:lstStyle/>
          <a:p>
            <a:r>
              <a:rPr lang="en-US" b="1" i="1" dirty="0"/>
              <a:t>Work with your parent(s) to gather the documents you’ll need</a:t>
            </a:r>
          </a:p>
          <a:p>
            <a:r>
              <a:rPr lang="en-US" b="1" i="1" dirty="0"/>
              <a:t>2022 federal taxes are needed for the 2024-25 FAFSA or ORSAA.</a:t>
            </a:r>
          </a:p>
        </p:txBody>
      </p:sp>
    </p:spTree>
    <p:extLst>
      <p:ext uri="{BB962C8B-B14F-4D97-AF65-F5344CB8AC3E}">
        <p14:creationId xmlns:p14="http://schemas.microsoft.com/office/powerpoint/2010/main" val="6368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70">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1" name="Rectangle 80">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59A38A54-05F5-45C8-AC50-07EFDC6ECC27}"/>
              </a:ext>
            </a:extLst>
          </p:cNvPr>
          <p:cNvSpPr>
            <a:spLocks noGrp="1"/>
          </p:cNvSpPr>
          <p:nvPr>
            <p:ph type="body" idx="1"/>
          </p:nvPr>
        </p:nvSpPr>
        <p:spPr>
          <a:xfrm>
            <a:off x="6499922" y="508239"/>
            <a:ext cx="5397016" cy="5831315"/>
          </a:xfrm>
        </p:spPr>
        <p:txBody>
          <a:bodyPr vert="horz" lIns="91440" tIns="45720" rIns="91440" bIns="45720" rtlCol="0" anchor="t">
            <a:normAutofit/>
          </a:bodyPr>
          <a:lstStyle/>
          <a:p>
            <a:pPr algn="ctr">
              <a:spcBef>
                <a:spcPts val="0"/>
              </a:spcBef>
            </a:pPr>
            <a:r>
              <a:rPr lang="en-US" sz="1500" b="1" dirty="0">
                <a:solidFill>
                  <a:srgbClr val="92D050"/>
                </a:solidFill>
              </a:rPr>
              <a:t>Winning scholarships IS A GREAT WAY TO GET </a:t>
            </a:r>
          </a:p>
          <a:p>
            <a:pPr algn="ctr">
              <a:spcBef>
                <a:spcPts val="0"/>
              </a:spcBef>
            </a:pPr>
            <a:r>
              <a:rPr lang="en-US" sz="1500" b="1" dirty="0">
                <a:solidFill>
                  <a:srgbClr val="FFFF00"/>
                </a:solidFill>
              </a:rPr>
              <a:t>free money</a:t>
            </a:r>
            <a:r>
              <a:rPr lang="en-US" sz="1500" b="1" dirty="0">
                <a:solidFill>
                  <a:srgbClr val="92D050"/>
                </a:solidFill>
              </a:rPr>
              <a:t> To help FUND your post-high goals!</a:t>
            </a:r>
            <a:endParaRPr lang="en-US" sz="1500" dirty="0">
              <a:solidFill>
                <a:schemeClr val="tx2">
                  <a:lumMod val="40000"/>
                  <a:lumOff val="60000"/>
                </a:schemeClr>
              </a:solidFill>
            </a:endParaRPr>
          </a:p>
          <a:p>
            <a:pPr algn="ctr">
              <a:lnSpc>
                <a:spcPct val="110000"/>
              </a:lnSpc>
              <a:spcBef>
                <a:spcPts val="0"/>
              </a:spcBef>
            </a:pPr>
            <a:endParaRPr lang="en-US" sz="1000" cap="none" dirty="0">
              <a:solidFill>
                <a:schemeClr val="bg1"/>
              </a:solidFill>
            </a:endParaRPr>
          </a:p>
          <a:p>
            <a:pPr algn="ctr">
              <a:spcBef>
                <a:spcPts val="0"/>
              </a:spcBef>
            </a:pPr>
            <a:r>
              <a:rPr lang="en-US" sz="1600" cap="none" dirty="0">
                <a:solidFill>
                  <a:schemeClr val="bg1"/>
                </a:solidFill>
              </a:rPr>
              <a:t>There are </a:t>
            </a:r>
            <a:r>
              <a:rPr lang="en-US" sz="1600" b="1" cap="none" dirty="0">
                <a:solidFill>
                  <a:schemeClr val="bg1"/>
                </a:solidFill>
              </a:rPr>
              <a:t>TONS</a:t>
            </a:r>
            <a:r>
              <a:rPr lang="en-US" sz="1600" cap="none" dirty="0">
                <a:solidFill>
                  <a:schemeClr val="bg1"/>
                </a:solidFill>
              </a:rPr>
              <a:t> of scholarship resources on </a:t>
            </a:r>
          </a:p>
          <a:p>
            <a:pPr algn="ctr">
              <a:spcBef>
                <a:spcPts val="0"/>
              </a:spcBef>
            </a:pPr>
            <a:r>
              <a:rPr lang="en-US" sz="1600" cap="none" dirty="0">
                <a:solidFill>
                  <a:schemeClr val="bg1"/>
                </a:solidFill>
              </a:rPr>
              <a:t>the scholarships page of the RHS website</a:t>
            </a:r>
          </a:p>
          <a:p>
            <a:pPr marL="285750" indent="-285750">
              <a:buFont typeface="Wingdings" panose="05000000000000000000" pitchFamily="2" charset="2"/>
              <a:buChar char="v"/>
            </a:pPr>
            <a:r>
              <a:rPr lang="en-US" sz="1400" cap="none" dirty="0">
                <a:solidFill>
                  <a:schemeClr val="bg1"/>
                </a:solidFill>
              </a:rPr>
              <a:t>Looking through all the scholarships to find which ones you’re eligible is the hardes</a:t>
            </a:r>
            <a:r>
              <a:rPr lang="en-US" sz="1400" dirty="0">
                <a:solidFill>
                  <a:schemeClr val="bg1"/>
                </a:solidFill>
              </a:rPr>
              <a:t>t part! </a:t>
            </a:r>
            <a:endParaRPr lang="en-US" sz="1400" cap="none" dirty="0">
              <a:solidFill>
                <a:schemeClr val="bg1"/>
              </a:solidFill>
            </a:endParaRPr>
          </a:p>
          <a:p>
            <a:pPr marL="285750" indent="-285750">
              <a:buFont typeface="Wingdings" panose="05000000000000000000" pitchFamily="2" charset="2"/>
              <a:buChar char="v"/>
            </a:pPr>
            <a:r>
              <a:rPr lang="en-US" sz="1400" b="1" cap="none" dirty="0">
                <a:solidFill>
                  <a:schemeClr val="bg1"/>
                </a:solidFill>
              </a:rPr>
              <a:t>APPLY</a:t>
            </a:r>
            <a:r>
              <a:rPr lang="en-US" sz="1400" cap="none" dirty="0">
                <a:solidFill>
                  <a:schemeClr val="bg1"/>
                </a:solidFill>
              </a:rPr>
              <a:t> for as many scholarships as you’re eligible for</a:t>
            </a:r>
          </a:p>
          <a:p>
            <a:pPr marL="285750" indent="-285750">
              <a:buFont typeface="Wingdings" panose="05000000000000000000" pitchFamily="2" charset="2"/>
              <a:buChar char="v"/>
            </a:pPr>
            <a:r>
              <a:rPr lang="en-US" sz="1400" b="1" dirty="0">
                <a:solidFill>
                  <a:schemeClr val="bg1"/>
                </a:solidFill>
              </a:rPr>
              <a:t>SUBMIT YOUR BEST WORK </a:t>
            </a:r>
            <a:r>
              <a:rPr lang="en-US" sz="1400" dirty="0">
                <a:solidFill>
                  <a:schemeClr val="bg1"/>
                </a:solidFill>
              </a:rPr>
              <a:t>for a greater chance of being awarded! </a:t>
            </a:r>
          </a:p>
          <a:p>
            <a:pPr marL="285750" indent="-285750">
              <a:buFont typeface="Wingdings" panose="05000000000000000000" pitchFamily="2" charset="2"/>
              <a:buChar char="v"/>
            </a:pPr>
            <a:r>
              <a:rPr lang="en-US" sz="1400" b="1" cap="none" dirty="0">
                <a:solidFill>
                  <a:schemeClr val="bg1"/>
                </a:solidFill>
              </a:rPr>
              <a:t>Keep your eyes &amp; ears open to learn about  new scholarship opportunities;  </a:t>
            </a:r>
            <a:r>
              <a:rPr lang="en-US" sz="1400" b="1" u="sng" cap="none" dirty="0">
                <a:solidFill>
                  <a:schemeClr val="bg1"/>
                </a:solidFill>
              </a:rPr>
              <a:t>APPLY</a:t>
            </a:r>
            <a:r>
              <a:rPr lang="en-US" sz="1400" cap="none" dirty="0">
                <a:solidFill>
                  <a:schemeClr val="bg1"/>
                </a:solidFill>
              </a:rPr>
              <a:t> for scholarships throughout th</a:t>
            </a:r>
            <a:r>
              <a:rPr lang="en-US" sz="1400" dirty="0">
                <a:solidFill>
                  <a:schemeClr val="bg1"/>
                </a:solidFill>
              </a:rPr>
              <a:t>e year, and even once you’re in college!</a:t>
            </a:r>
            <a:r>
              <a:rPr lang="en-US" sz="1400" cap="none" dirty="0">
                <a:solidFill>
                  <a:schemeClr val="bg1"/>
                </a:solidFill>
              </a:rPr>
              <a:t> </a:t>
            </a:r>
          </a:p>
          <a:p>
            <a:pPr marL="285750" indent="-285750">
              <a:buFont typeface="Wingdings" panose="05000000000000000000" pitchFamily="2" charset="2"/>
              <a:buChar char="v"/>
            </a:pPr>
            <a:r>
              <a:rPr lang="en-US" sz="1400" b="1" dirty="0">
                <a:solidFill>
                  <a:schemeClr val="tx2">
                    <a:lumMod val="60000"/>
                    <a:lumOff val="40000"/>
                  </a:schemeClr>
                </a:solidFill>
              </a:rPr>
              <a:t>STAY O</a:t>
            </a:r>
            <a:r>
              <a:rPr lang="en-US" sz="1400" b="1" cap="none" dirty="0">
                <a:solidFill>
                  <a:schemeClr val="tx2">
                    <a:lumMod val="60000"/>
                    <a:lumOff val="40000"/>
                  </a:schemeClr>
                </a:solidFill>
              </a:rPr>
              <a:t>RGANIZED</a:t>
            </a:r>
            <a:r>
              <a:rPr lang="en-US" sz="1400" dirty="0">
                <a:solidFill>
                  <a:schemeClr val="tx2">
                    <a:lumMod val="60000"/>
                    <a:lumOff val="40000"/>
                  </a:schemeClr>
                </a:solidFill>
              </a:rPr>
              <a:t>!</a:t>
            </a:r>
            <a:r>
              <a:rPr lang="en-US" sz="1400" dirty="0">
                <a:solidFill>
                  <a:schemeClr val="bg1"/>
                </a:solidFill>
              </a:rPr>
              <a:t> Keep track of </a:t>
            </a:r>
            <a:r>
              <a:rPr lang="en-US" sz="1400" b="1" dirty="0">
                <a:solidFill>
                  <a:schemeClr val="bg1"/>
                </a:solidFill>
              </a:rPr>
              <a:t>DUE DATES &amp; DEADLINES in your planner or the calendar on your Smart Phone.</a:t>
            </a:r>
            <a:endParaRPr lang="en-US" sz="1400" i="1" cap="none" dirty="0">
              <a:solidFill>
                <a:schemeClr val="bg1"/>
              </a:solidFill>
            </a:endParaRPr>
          </a:p>
          <a:p>
            <a:pPr marL="285750" indent="-285750">
              <a:buFont typeface="Wingdings" panose="05000000000000000000" pitchFamily="2" charset="2"/>
              <a:buChar char="v"/>
            </a:pPr>
            <a:r>
              <a:rPr lang="en-US" sz="1400" cap="none" dirty="0">
                <a:solidFill>
                  <a:schemeClr val="bg1"/>
                </a:solidFill>
              </a:rPr>
              <a:t>Follow all instructions carefully &amp; submit complete applications. </a:t>
            </a:r>
            <a:r>
              <a:rPr lang="en-US" sz="1400" dirty="0">
                <a:solidFill>
                  <a:schemeClr val="bg1"/>
                </a:solidFill>
              </a:rPr>
              <a:t>ALWAYS </a:t>
            </a:r>
            <a:r>
              <a:rPr lang="en-US" sz="1400" cap="none" dirty="0">
                <a:solidFill>
                  <a:schemeClr val="bg1"/>
                </a:solidFill>
              </a:rPr>
              <a:t>submit applications by the deadline…NO EXCEPTIONS! </a:t>
            </a:r>
            <a:r>
              <a:rPr lang="en-US" sz="1400" b="1" i="1" cap="none" dirty="0">
                <a:solidFill>
                  <a:srgbClr val="FF0000"/>
                </a:solidFill>
              </a:rPr>
              <a:t>  </a:t>
            </a:r>
          </a:p>
        </p:txBody>
      </p:sp>
      <p:grpSp>
        <p:nvGrpSpPr>
          <p:cNvPr id="83" name="Group 82">
            <a:extLst>
              <a:ext uri="{FF2B5EF4-FFF2-40B4-BE49-F238E27FC236}">
                <a16:creationId xmlns:a16="http://schemas.microsoft.com/office/drawing/2014/main" id="{92E2A38B-A331-42BD-A59C-F4F1740B2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4341" name="Rectangle 83">
              <a:extLst>
                <a:ext uri="{FF2B5EF4-FFF2-40B4-BE49-F238E27FC236}">
                  <a16:creationId xmlns:a16="http://schemas.microsoft.com/office/drawing/2014/main" id="{0F89BE3E-643B-4467-BFF5-E0E9C7201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5">
              <a:extLst>
                <a:ext uri="{FF2B5EF4-FFF2-40B4-BE49-F238E27FC236}">
                  <a16:creationId xmlns:a16="http://schemas.microsoft.com/office/drawing/2014/main" id="{F1F53E2C-1354-4C1C-A275-33D77D2F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6" name="Freeform 5">
              <a:extLst>
                <a:ext uri="{FF2B5EF4-FFF2-40B4-BE49-F238E27FC236}">
                  <a16:creationId xmlns:a16="http://schemas.microsoft.com/office/drawing/2014/main" id="{A916AD25-D02C-4BC7-9CBF-79F725AE5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2" name="TextBox 1">
            <a:extLst>
              <a:ext uri="{FF2B5EF4-FFF2-40B4-BE49-F238E27FC236}">
                <a16:creationId xmlns:a16="http://schemas.microsoft.com/office/drawing/2014/main" id="{2CFF86C4-9431-40C3-A355-9CA45A47AFAD}"/>
              </a:ext>
            </a:extLst>
          </p:cNvPr>
          <p:cNvSpPr txBox="1"/>
          <p:nvPr/>
        </p:nvSpPr>
        <p:spPr>
          <a:xfrm>
            <a:off x="0" y="3531931"/>
            <a:ext cx="6487320" cy="369332"/>
          </a:xfrm>
          <a:prstGeom prst="rect">
            <a:avLst/>
          </a:prstGeom>
          <a:noFill/>
        </p:spPr>
        <p:txBody>
          <a:bodyPr wrap="square" rtlCol="0">
            <a:spAutoFit/>
          </a:bodyPr>
          <a:lstStyle/>
          <a:p>
            <a:pPr algn="ctr"/>
            <a:r>
              <a:rPr lang="en-US" b="1" dirty="0">
                <a:solidFill>
                  <a:srgbClr val="00B0F0"/>
                </a:solidFill>
              </a:rPr>
              <a:t>SCHOLARSHIPS, SCHOLARSHIPS, EVERYWHERE!</a:t>
            </a:r>
          </a:p>
        </p:txBody>
      </p:sp>
      <p:pic>
        <p:nvPicPr>
          <p:cNvPr id="2052" name="Picture 4" descr="Scholarship Season is coming… | Chelmsford Public Library">
            <a:extLst>
              <a:ext uri="{FF2B5EF4-FFF2-40B4-BE49-F238E27FC236}">
                <a16:creationId xmlns:a16="http://schemas.microsoft.com/office/drawing/2014/main" id="{93E71CC7-8452-4569-8645-CE7B36AE7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567" y="108110"/>
            <a:ext cx="4561785" cy="34169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4912CF9-6F8B-4134-B49F-DCFD8FA2B294}"/>
              </a:ext>
            </a:extLst>
          </p:cNvPr>
          <p:cNvSpPr/>
          <p:nvPr/>
        </p:nvSpPr>
        <p:spPr>
          <a:xfrm>
            <a:off x="0" y="3853750"/>
            <a:ext cx="6460987" cy="276999"/>
          </a:xfrm>
          <a:prstGeom prst="rect">
            <a:avLst/>
          </a:prstGeom>
        </p:spPr>
        <p:txBody>
          <a:bodyPr wrap="square">
            <a:spAutoFit/>
          </a:bodyPr>
          <a:lstStyle/>
          <a:p>
            <a:pPr indent="-457200" algn="ctr">
              <a:spcBef>
                <a:spcPts val="0"/>
              </a:spcBef>
            </a:pPr>
            <a:r>
              <a:rPr lang="en-US" sz="1200" b="1" i="1" dirty="0">
                <a:solidFill>
                  <a:srgbClr val="FF0000"/>
                </a:solidFill>
              </a:rPr>
              <a:t>There’s a 100% chance you WON’T get FREE MONEY for school if you don’t APPLY!!!</a:t>
            </a:r>
            <a:endParaRPr lang="en-US" sz="1200" dirty="0">
              <a:solidFill>
                <a:schemeClr val="tx2">
                  <a:lumMod val="40000"/>
                  <a:lumOff val="60000"/>
                </a:schemeClr>
              </a:solidFill>
            </a:endParaRPr>
          </a:p>
        </p:txBody>
      </p:sp>
      <p:sp>
        <p:nvSpPr>
          <p:cNvPr id="8" name="TextBox 7">
            <a:extLst>
              <a:ext uri="{FF2B5EF4-FFF2-40B4-BE49-F238E27FC236}">
                <a16:creationId xmlns:a16="http://schemas.microsoft.com/office/drawing/2014/main" id="{60118191-CD24-4872-9129-CFF878D630C2}"/>
              </a:ext>
            </a:extLst>
          </p:cNvPr>
          <p:cNvSpPr txBox="1"/>
          <p:nvPr/>
        </p:nvSpPr>
        <p:spPr>
          <a:xfrm>
            <a:off x="6502409" y="5797673"/>
            <a:ext cx="5568451" cy="1316322"/>
          </a:xfrm>
          <a:prstGeom prst="rect">
            <a:avLst/>
          </a:prstGeom>
          <a:noFill/>
        </p:spPr>
        <p:txBody>
          <a:bodyPr wrap="square" rtlCol="0">
            <a:spAutoFit/>
          </a:bodyPr>
          <a:lstStyle/>
          <a:p>
            <a:pPr algn="ctr">
              <a:spcBef>
                <a:spcPts val="0"/>
              </a:spcBef>
            </a:pPr>
            <a:r>
              <a:rPr lang="en-US" sz="1400" b="1" dirty="0">
                <a:solidFill>
                  <a:schemeClr val="tx2">
                    <a:lumMod val="40000"/>
                    <a:lumOff val="60000"/>
                  </a:schemeClr>
                </a:solidFill>
              </a:rPr>
              <a:t>Main Scholarships page</a:t>
            </a:r>
          </a:p>
          <a:p>
            <a:pPr algn="ctr">
              <a:spcBef>
                <a:spcPts val="0"/>
              </a:spcBef>
            </a:pPr>
            <a:r>
              <a:rPr lang="en-US" sz="1400" b="1" dirty="0">
                <a:solidFill>
                  <a:schemeClr val="accent5">
                    <a:lumMod val="60000"/>
                    <a:lumOff val="40000"/>
                  </a:schemeClr>
                </a:solidFill>
              </a:rPr>
              <a:t> </a:t>
            </a:r>
            <a:r>
              <a:rPr lang="en-US" sz="1400" dirty="0">
                <a:solidFill>
                  <a:schemeClr val="bg1"/>
                </a:solidFill>
                <a:hlinkClick r:id="rId5">
                  <a:extLst>
                    <a:ext uri="{A12FA001-AC4F-418D-AE19-62706E023703}">
                      <ahyp:hlinkClr xmlns:ahyp="http://schemas.microsoft.com/office/drawing/2018/hyperlinkcolor" val="tx"/>
                    </a:ext>
                  </a:extLst>
                </a:hlinkClick>
              </a:rPr>
              <a:t>https://www.reynolds.k12.or.us/rhs/scholarships</a:t>
            </a:r>
            <a:endParaRPr lang="en-US" sz="1400" dirty="0">
              <a:solidFill>
                <a:schemeClr val="bg1"/>
              </a:solidFill>
            </a:endParaRPr>
          </a:p>
          <a:p>
            <a:pPr algn="ctr">
              <a:lnSpc>
                <a:spcPct val="110000"/>
              </a:lnSpc>
              <a:spcBef>
                <a:spcPts val="0"/>
              </a:spcBef>
            </a:pPr>
            <a:endParaRPr lang="en-US" sz="600" b="1" dirty="0">
              <a:solidFill>
                <a:schemeClr val="accent5">
                  <a:lumMod val="60000"/>
                  <a:lumOff val="40000"/>
                </a:schemeClr>
              </a:solidFill>
            </a:endParaRPr>
          </a:p>
          <a:p>
            <a:pPr algn="ctr">
              <a:spcBef>
                <a:spcPts val="0"/>
              </a:spcBef>
            </a:pPr>
            <a:r>
              <a:rPr lang="en-US" sz="1400" b="1" dirty="0">
                <a:solidFill>
                  <a:srgbClr val="00B0F0"/>
                </a:solidFill>
              </a:rPr>
              <a:t>Featured Scholarships </a:t>
            </a:r>
          </a:p>
          <a:p>
            <a:pPr algn="ctr">
              <a:spcBef>
                <a:spcPts val="0"/>
              </a:spcBef>
            </a:pPr>
            <a:r>
              <a:rPr lang="en-US" sz="1400" dirty="0">
                <a:solidFill>
                  <a:schemeClr val="tx2">
                    <a:lumMod val="75000"/>
                  </a:schemeClr>
                </a:solidFill>
                <a:hlinkClick r:id="rId6"/>
              </a:rPr>
              <a:t>https://www.reynolds.k12.or.us/rhs/featured-scholarships</a:t>
            </a:r>
            <a:endParaRPr lang="en-US" sz="1400" dirty="0">
              <a:solidFill>
                <a:schemeClr val="tx2">
                  <a:lumMod val="75000"/>
                </a:schemeClr>
              </a:solidFill>
            </a:endParaRPr>
          </a:p>
          <a:p>
            <a:pPr algn="ctr">
              <a:lnSpc>
                <a:spcPct val="110000"/>
              </a:lnSpc>
              <a:spcBef>
                <a:spcPts val="0"/>
              </a:spcBef>
            </a:pPr>
            <a:endParaRPr lang="en-US" sz="1400" dirty="0">
              <a:solidFill>
                <a:schemeClr val="tx2">
                  <a:lumMod val="75000"/>
                </a:schemeClr>
              </a:solidFill>
            </a:endParaRPr>
          </a:p>
        </p:txBody>
      </p:sp>
      <p:pic>
        <p:nvPicPr>
          <p:cNvPr id="9" name="Picture 8">
            <a:extLst>
              <a:ext uri="{FF2B5EF4-FFF2-40B4-BE49-F238E27FC236}">
                <a16:creationId xmlns:a16="http://schemas.microsoft.com/office/drawing/2014/main" id="{93D4B94A-F625-4BA4-9D4B-F637D09D9EF2}"/>
              </a:ext>
            </a:extLst>
          </p:cNvPr>
          <p:cNvPicPr>
            <a:picLocks noChangeAspect="1"/>
          </p:cNvPicPr>
          <p:nvPr/>
        </p:nvPicPr>
        <p:blipFill>
          <a:blip r:embed="rId7"/>
          <a:stretch>
            <a:fillRect/>
          </a:stretch>
        </p:blipFill>
        <p:spPr>
          <a:xfrm>
            <a:off x="-15334" y="4180792"/>
            <a:ext cx="6669167" cy="2615370"/>
          </a:xfrm>
          <a:prstGeom prst="rect">
            <a:avLst/>
          </a:prstGeom>
        </p:spPr>
      </p:pic>
    </p:spTree>
    <p:extLst>
      <p:ext uri="{BB962C8B-B14F-4D97-AF65-F5344CB8AC3E}">
        <p14:creationId xmlns:p14="http://schemas.microsoft.com/office/powerpoint/2010/main" val="45281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Content Placeholder 1029">
            <a:extLst>
              <a:ext uri="{FF2B5EF4-FFF2-40B4-BE49-F238E27FC236}">
                <a16:creationId xmlns:a16="http://schemas.microsoft.com/office/drawing/2014/main" id="{52ED8130-A8D0-7821-29B0-64F57002A429}"/>
              </a:ext>
            </a:extLst>
          </p:cNvPr>
          <p:cNvSpPr>
            <a:spLocks noGrp="1"/>
          </p:cNvSpPr>
          <p:nvPr>
            <p:ph idx="1"/>
          </p:nvPr>
        </p:nvSpPr>
        <p:spPr>
          <a:xfrm>
            <a:off x="5766846" y="1625843"/>
            <a:ext cx="6619974" cy="5232157"/>
          </a:xfrm>
        </p:spPr>
        <p:txBody>
          <a:bodyPr anchor="ctr">
            <a:normAutofit/>
          </a:bodyPr>
          <a:lstStyle/>
          <a:p>
            <a:pPr marL="0" indent="0">
              <a:lnSpc>
                <a:spcPct val="90000"/>
              </a:lnSpc>
              <a:buNone/>
            </a:pPr>
            <a:endParaRPr lang="en-US" sz="1700" dirty="0"/>
          </a:p>
          <a:p>
            <a:pPr>
              <a:lnSpc>
                <a:spcPct val="90000"/>
              </a:lnSpc>
            </a:pPr>
            <a:endParaRPr lang="en-US" sz="1700" dirty="0"/>
          </a:p>
          <a:p>
            <a:pPr>
              <a:lnSpc>
                <a:spcPct val="90000"/>
              </a:lnSpc>
            </a:pPr>
            <a:endParaRPr lang="en-US" sz="1700" dirty="0"/>
          </a:p>
          <a:p>
            <a:pPr>
              <a:lnSpc>
                <a:spcPct val="90000"/>
              </a:lnSpc>
            </a:pPr>
            <a:endParaRPr lang="en-US" sz="1700" dirty="0"/>
          </a:p>
          <a:p>
            <a:pPr marL="0" indent="0">
              <a:lnSpc>
                <a:spcPct val="90000"/>
              </a:lnSpc>
              <a:buNone/>
            </a:pPr>
            <a:endParaRPr lang="en-US" sz="1700" dirty="0"/>
          </a:p>
        </p:txBody>
      </p:sp>
      <p:sp>
        <p:nvSpPr>
          <p:cNvPr id="4" name="Rectangle 3">
            <a:extLst>
              <a:ext uri="{FF2B5EF4-FFF2-40B4-BE49-F238E27FC236}">
                <a16:creationId xmlns:a16="http://schemas.microsoft.com/office/drawing/2014/main" id="{1BF5C736-AD30-4AD6-BD92-AABF3E20E2B2}"/>
              </a:ext>
            </a:extLst>
          </p:cNvPr>
          <p:cNvSpPr/>
          <p:nvPr/>
        </p:nvSpPr>
        <p:spPr>
          <a:xfrm>
            <a:off x="5942493" y="2532666"/>
            <a:ext cx="6268680" cy="3804118"/>
          </a:xfrm>
          <a:prstGeom prst="rect">
            <a:avLst/>
          </a:prstGeom>
        </p:spPr>
        <p:txBody>
          <a:bodyPr wrap="square" lIns="91440" tIns="45720" rIns="91440" bIns="45720" anchor="t">
            <a:spAutoFit/>
          </a:bodyPr>
          <a:lstStyle/>
          <a:p>
            <a:pPr>
              <a:lnSpc>
                <a:spcPct val="90000"/>
              </a:lnSpc>
            </a:pPr>
            <a:endParaRPr lang="en-US" sz="1200" b="1" i="1" dirty="0"/>
          </a:p>
          <a:p>
            <a:pPr marL="285750" indent="-285750">
              <a:lnSpc>
                <a:spcPct val="90000"/>
              </a:lnSpc>
              <a:buFont typeface="Arial" panose="020B0604020202020204" pitchFamily="34" charset="0"/>
              <a:buChar char="•"/>
            </a:pPr>
            <a:r>
              <a:rPr lang="en-US" sz="1500" b="1" i="1" dirty="0"/>
              <a:t>College Possible</a:t>
            </a:r>
            <a:r>
              <a:rPr lang="en-US" sz="1500" dirty="0"/>
              <a:t> is a program that helps 11</a:t>
            </a:r>
            <a:r>
              <a:rPr lang="en-US" sz="1500" baseline="30000" dirty="0"/>
              <a:t>th</a:t>
            </a:r>
            <a:r>
              <a:rPr lang="en-US" sz="1500" dirty="0"/>
              <a:t> &amp; 12</a:t>
            </a:r>
            <a:r>
              <a:rPr lang="en-US" sz="1500" baseline="30000" dirty="0"/>
              <a:t>th</a:t>
            </a:r>
            <a:r>
              <a:rPr lang="en-US" sz="1500" dirty="0"/>
              <a:t> GR students get through all the steps it takes to prepare, apply, and get accepted to college. </a:t>
            </a:r>
          </a:p>
          <a:p>
            <a:pPr>
              <a:lnSpc>
                <a:spcPct val="90000"/>
              </a:lnSpc>
            </a:pPr>
            <a:endParaRPr lang="en-US" sz="1500" b="1" i="1" dirty="0"/>
          </a:p>
          <a:p>
            <a:pPr algn="ctr">
              <a:lnSpc>
                <a:spcPct val="90000"/>
              </a:lnSpc>
            </a:pPr>
            <a:r>
              <a:rPr lang="en-US" sz="1500" dirty="0"/>
              <a:t>The goal of College Possible is to help first-generation college students, low-income, or under-represented minorities realize the college dream!</a:t>
            </a:r>
          </a:p>
          <a:p>
            <a:pPr algn="ctr">
              <a:lnSpc>
                <a:spcPct val="90000"/>
              </a:lnSpc>
            </a:pPr>
            <a:endParaRPr lang="en-US" sz="1500" dirty="0"/>
          </a:p>
          <a:p>
            <a:pPr marL="285750" indent="-285750">
              <a:lnSpc>
                <a:spcPct val="90000"/>
              </a:lnSpc>
              <a:buFont typeface="Arial" panose="020B0604020202020204" pitchFamily="34" charset="0"/>
              <a:buChar char="•"/>
            </a:pPr>
            <a:r>
              <a:rPr lang="en-US" sz="1500" dirty="0"/>
              <a:t>College Possible is a </a:t>
            </a:r>
            <a:r>
              <a:rPr lang="en-US" sz="1500" b="1" dirty="0"/>
              <a:t>FREE PROGRAM</a:t>
            </a:r>
            <a:r>
              <a:rPr lang="en-US" sz="1500" dirty="0"/>
              <a:t>, but you have to apply &amp; interview to participate.</a:t>
            </a:r>
          </a:p>
          <a:p>
            <a:pPr>
              <a:lnSpc>
                <a:spcPct val="90000"/>
              </a:lnSpc>
            </a:pPr>
            <a:endParaRPr lang="en-US" sz="1500" dirty="0"/>
          </a:p>
          <a:p>
            <a:pPr marL="285750" indent="-285750">
              <a:lnSpc>
                <a:spcPct val="90000"/>
              </a:lnSpc>
              <a:buFont typeface="Arial" panose="020B0604020202020204" pitchFamily="34" charset="0"/>
              <a:buChar char="•"/>
            </a:pPr>
            <a:r>
              <a:rPr lang="en-US" sz="1500" b="1" i="1" dirty="0"/>
              <a:t>College Possible </a:t>
            </a:r>
            <a:r>
              <a:rPr lang="en-US" sz="1500" dirty="0"/>
              <a:t>coaches work with students throughout their junior and senior years in high school, then follow you throughout your entire college experience to help ensure a smooth transition from high school to college, and foster student success while you’re there. </a:t>
            </a:r>
          </a:p>
          <a:p>
            <a:pPr>
              <a:lnSpc>
                <a:spcPct val="90000"/>
              </a:lnSpc>
            </a:pPr>
            <a:endParaRPr lang="en-US" dirty="0"/>
          </a:p>
        </p:txBody>
      </p:sp>
      <p:sp>
        <p:nvSpPr>
          <p:cNvPr id="5" name="TextBox 4">
            <a:extLst>
              <a:ext uri="{FF2B5EF4-FFF2-40B4-BE49-F238E27FC236}">
                <a16:creationId xmlns:a16="http://schemas.microsoft.com/office/drawing/2014/main" id="{A83326F0-8BDF-494E-8956-06D536E974A1}"/>
              </a:ext>
            </a:extLst>
          </p:cNvPr>
          <p:cNvSpPr txBox="1"/>
          <p:nvPr/>
        </p:nvSpPr>
        <p:spPr>
          <a:xfrm>
            <a:off x="-383799" y="2749183"/>
            <a:ext cx="6307119" cy="4108817"/>
          </a:xfrm>
          <a:prstGeom prst="rect">
            <a:avLst/>
          </a:prstGeom>
          <a:noFill/>
        </p:spPr>
        <p:txBody>
          <a:bodyPr wrap="square" rtlCol="0">
            <a:spAutoFit/>
          </a:bodyPr>
          <a:lstStyle/>
          <a:p>
            <a:pPr algn="ctr"/>
            <a:endParaRPr lang="en-US" dirty="0"/>
          </a:p>
          <a:p>
            <a:pPr algn="ctr"/>
            <a:r>
              <a:rPr lang="en-US" dirty="0"/>
              <a:t>Coaches are in the College &amp; Career Center </a:t>
            </a:r>
          </a:p>
          <a:p>
            <a:pPr algn="ctr"/>
            <a:r>
              <a:rPr lang="en-US" sz="1600" dirty="0"/>
              <a:t>Monday-Thursday |  9 AM-5 PM</a:t>
            </a:r>
          </a:p>
          <a:p>
            <a:pPr algn="ctr"/>
            <a:r>
              <a:rPr lang="en-US" sz="1100" i="1" dirty="0"/>
              <a:t>(working off-site on Fridays)</a:t>
            </a:r>
          </a:p>
          <a:p>
            <a:pPr algn="ctr"/>
            <a:endParaRPr lang="en-US" sz="1200" dirty="0"/>
          </a:p>
          <a:p>
            <a:pPr algn="ctr"/>
            <a:endParaRPr lang="en-US" sz="1200" dirty="0"/>
          </a:p>
          <a:p>
            <a:pPr algn="ctr"/>
            <a:endParaRPr lang="en-US" sz="1200" dirty="0"/>
          </a:p>
          <a:p>
            <a:pPr algn="ctr"/>
            <a:r>
              <a:rPr lang="en-US" b="1" dirty="0"/>
              <a:t>Jackson </a:t>
            </a:r>
            <a:r>
              <a:rPr lang="en-US" b="1" dirty="0" err="1"/>
              <a:t>Guettler</a:t>
            </a:r>
            <a:r>
              <a:rPr lang="en-US" dirty="0"/>
              <a:t>, 12</a:t>
            </a:r>
            <a:r>
              <a:rPr lang="en-US" baseline="30000" dirty="0"/>
              <a:t>th</a:t>
            </a:r>
            <a:r>
              <a:rPr lang="en-US" dirty="0"/>
              <a:t> GR coach</a:t>
            </a:r>
          </a:p>
          <a:p>
            <a:pPr algn="ctr"/>
            <a:r>
              <a:rPr lang="en-US" dirty="0">
                <a:solidFill>
                  <a:schemeClr val="accent5">
                    <a:lumMod val="75000"/>
                  </a:schemeClr>
                </a:solidFill>
                <a:hlinkClick r:id="rId2">
                  <a:extLst>
                    <a:ext uri="{A12FA001-AC4F-418D-AE19-62706E023703}">
                      <ahyp:hlinkClr xmlns:ahyp="http://schemas.microsoft.com/office/drawing/2018/hyperlinkcolor" val="tx"/>
                    </a:ext>
                  </a:extLst>
                </a:hlinkClick>
              </a:rPr>
              <a:t>JacksonGuettler@partner.rsd7.net</a:t>
            </a:r>
            <a:endParaRPr lang="en-US" dirty="0">
              <a:solidFill>
                <a:schemeClr val="accent5">
                  <a:lumMod val="75000"/>
                </a:schemeClr>
              </a:solidFill>
            </a:endParaRPr>
          </a:p>
          <a:p>
            <a:pPr algn="ctr"/>
            <a:endParaRPr lang="en-US" dirty="0"/>
          </a:p>
          <a:p>
            <a:pPr algn="ctr"/>
            <a:r>
              <a:rPr lang="en-US" b="1" dirty="0"/>
              <a:t>Stephanie Andrade</a:t>
            </a:r>
            <a:r>
              <a:rPr lang="en-US" dirty="0"/>
              <a:t>, 11</a:t>
            </a:r>
            <a:r>
              <a:rPr lang="en-US" baseline="30000" dirty="0"/>
              <a:t>th</a:t>
            </a:r>
            <a:r>
              <a:rPr lang="en-US" dirty="0"/>
              <a:t> GR coach</a:t>
            </a:r>
          </a:p>
          <a:p>
            <a:pPr algn="ctr"/>
            <a:r>
              <a:rPr lang="en-US" dirty="0">
                <a:solidFill>
                  <a:srgbClr val="FF0000"/>
                </a:solidFill>
                <a:hlinkClick r:id="rId3">
                  <a:extLst>
                    <a:ext uri="{A12FA001-AC4F-418D-AE19-62706E023703}">
                      <ahyp:hlinkClr xmlns:ahyp="http://schemas.microsoft.com/office/drawing/2018/hyperlinkcolor" val="tx"/>
                    </a:ext>
                  </a:extLst>
                </a:hlinkClick>
              </a:rPr>
              <a:t>StephanieAndrade@partner.rsd7.net</a:t>
            </a: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p>
          <a:p>
            <a:endParaRPr lang="en-US" dirty="0"/>
          </a:p>
        </p:txBody>
      </p:sp>
      <p:sp>
        <p:nvSpPr>
          <p:cNvPr id="7" name="TextBox 6">
            <a:extLst>
              <a:ext uri="{FF2B5EF4-FFF2-40B4-BE49-F238E27FC236}">
                <a16:creationId xmlns:a16="http://schemas.microsoft.com/office/drawing/2014/main" id="{19940C20-289C-4636-B3DE-883E630C295F}"/>
              </a:ext>
            </a:extLst>
          </p:cNvPr>
          <p:cNvSpPr txBox="1"/>
          <p:nvPr/>
        </p:nvSpPr>
        <p:spPr>
          <a:xfrm>
            <a:off x="4978137" y="1148768"/>
            <a:ext cx="6811227" cy="692497"/>
          </a:xfrm>
          <a:prstGeom prst="rect">
            <a:avLst/>
          </a:prstGeom>
          <a:noFill/>
        </p:spPr>
        <p:txBody>
          <a:bodyPr wrap="square" rtlCol="0">
            <a:spAutoFit/>
          </a:bodyPr>
          <a:lstStyle/>
          <a:p>
            <a:pPr algn="ctr"/>
            <a:r>
              <a:rPr lang="en-US" sz="2100" b="1" dirty="0">
                <a:solidFill>
                  <a:schemeClr val="bg1"/>
                </a:solidFill>
              </a:rPr>
              <a:t>College Possible is still accepting applications…</a:t>
            </a:r>
            <a:endParaRPr lang="en-US" sz="2100" b="1" dirty="0">
              <a:solidFill>
                <a:schemeClr val="bg1">
                  <a:lumMod val="95000"/>
                </a:schemeClr>
              </a:solidFill>
            </a:endParaRPr>
          </a:p>
          <a:p>
            <a:pPr algn="ctr"/>
            <a:r>
              <a:rPr lang="en-US" b="1" i="1" dirty="0">
                <a:solidFill>
                  <a:srgbClr val="92D050"/>
                </a:solidFill>
              </a:rPr>
              <a:t>Ask how you can apply for College Possible today!</a:t>
            </a:r>
            <a:endParaRPr lang="en-US" b="1" dirty="0">
              <a:solidFill>
                <a:srgbClr val="92D050"/>
              </a:solidFill>
            </a:endParaRPr>
          </a:p>
        </p:txBody>
      </p:sp>
      <p:pic>
        <p:nvPicPr>
          <p:cNvPr id="1028" name="Picture 4" descr="College Possible National Receives $946,000 in AmeriCorps Funding - College  Possible">
            <a:extLst>
              <a:ext uri="{FF2B5EF4-FFF2-40B4-BE49-F238E27FC236}">
                <a16:creationId xmlns:a16="http://schemas.microsoft.com/office/drawing/2014/main" id="{DA0009C1-29AA-4208-9646-895BF7ED0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29131"/>
            <a:ext cx="1343891" cy="10079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ollege Possible - ServeMinnesota">
            <a:extLst>
              <a:ext uri="{FF2B5EF4-FFF2-40B4-BE49-F238E27FC236}">
                <a16:creationId xmlns:a16="http://schemas.microsoft.com/office/drawing/2014/main" id="{5732FADC-C5E3-440B-9F74-1F45166BA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32" y="606886"/>
            <a:ext cx="3993337" cy="12806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rtland Site Expands to Become College Possible Oregon - College Possible">
            <a:extLst>
              <a:ext uri="{FF2B5EF4-FFF2-40B4-BE49-F238E27FC236}">
                <a16:creationId xmlns:a16="http://schemas.microsoft.com/office/drawing/2014/main" id="{8675AC6B-F5E3-4077-80CC-088C971201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137" y="5729131"/>
            <a:ext cx="788709" cy="96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6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0" name="Group 3089">
            <a:extLst>
              <a:ext uri="{FF2B5EF4-FFF2-40B4-BE49-F238E27FC236}">
                <a16:creationId xmlns:a16="http://schemas.microsoft.com/office/drawing/2014/main" id="{67E9B3F1-2278-4ED7-9408-EB09BA1EC9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091" name="Rectangle 3090">
              <a:extLst>
                <a:ext uri="{FF2B5EF4-FFF2-40B4-BE49-F238E27FC236}">
                  <a16:creationId xmlns:a16="http://schemas.microsoft.com/office/drawing/2014/main" id="{5531F074-8520-4AA3-BF50-706C7C81B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2" name="Freeform 5">
              <a:extLst>
                <a:ext uri="{FF2B5EF4-FFF2-40B4-BE49-F238E27FC236}">
                  <a16:creationId xmlns:a16="http://schemas.microsoft.com/office/drawing/2014/main" id="{70A8A677-EEE2-4B59-A10B-FC5FC49AE5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 name="Content Placeholder 2">
            <a:extLst>
              <a:ext uri="{FF2B5EF4-FFF2-40B4-BE49-F238E27FC236}">
                <a16:creationId xmlns:a16="http://schemas.microsoft.com/office/drawing/2014/main" id="{712B5555-B1B5-4AE4-AB54-AE1BFBE98DB3}"/>
              </a:ext>
            </a:extLst>
          </p:cNvPr>
          <p:cNvSpPr>
            <a:spLocks noGrp="1"/>
          </p:cNvSpPr>
          <p:nvPr>
            <p:ph idx="1"/>
          </p:nvPr>
        </p:nvSpPr>
        <p:spPr>
          <a:xfrm>
            <a:off x="504093" y="468924"/>
            <a:ext cx="7760676" cy="6086736"/>
          </a:xfrm>
        </p:spPr>
        <p:txBody>
          <a:bodyPr>
            <a:normAutofit/>
          </a:bodyPr>
          <a:lstStyle/>
          <a:p>
            <a:pPr marL="0" indent="0">
              <a:lnSpc>
                <a:spcPct val="90000"/>
              </a:lnSpc>
              <a:buNone/>
            </a:pPr>
            <a:r>
              <a:rPr lang="en-US" b="1" u="sng" dirty="0">
                <a:solidFill>
                  <a:schemeClr val="accent4">
                    <a:lumMod val="40000"/>
                    <a:lumOff val="60000"/>
                  </a:schemeClr>
                </a:solidFill>
              </a:rPr>
              <a:t>FIELD TRIPS</a:t>
            </a:r>
            <a:endParaRPr lang="en-US" u="sng" dirty="0">
              <a:solidFill>
                <a:schemeClr val="accent4">
                  <a:lumMod val="40000"/>
                  <a:lumOff val="60000"/>
                </a:schemeClr>
              </a:solidFill>
            </a:endParaRPr>
          </a:p>
          <a:p>
            <a:pPr marL="0" lvl="3" indent="0" algn="ctr">
              <a:spcBef>
                <a:spcPts val="0"/>
              </a:spcBef>
              <a:buNone/>
            </a:pPr>
            <a:r>
              <a:rPr lang="en-US" sz="1400" b="1" dirty="0">
                <a:solidFill>
                  <a:srgbClr val="92D050"/>
                </a:solidFill>
              </a:rPr>
              <a:t>       		</a:t>
            </a:r>
            <a:r>
              <a:rPr lang="en-US" sz="2000" b="1" dirty="0">
                <a:solidFill>
                  <a:srgbClr val="92D050"/>
                </a:solidFill>
              </a:rPr>
              <a:t>Trades Day: A Day for Career Explorati</a:t>
            </a:r>
            <a:r>
              <a:rPr lang="en-US" sz="1800" b="1" dirty="0">
                <a:solidFill>
                  <a:srgbClr val="92D050"/>
                </a:solidFill>
              </a:rPr>
              <a:t>on</a:t>
            </a:r>
            <a:r>
              <a:rPr lang="en-US" sz="1600" b="1" dirty="0">
                <a:solidFill>
                  <a:srgbClr val="92D050"/>
                </a:solidFill>
              </a:rPr>
              <a:t>	</a:t>
            </a:r>
            <a:endParaRPr lang="en-US" b="1" i="1" dirty="0">
              <a:solidFill>
                <a:schemeClr val="bg1"/>
              </a:solidFill>
            </a:endParaRPr>
          </a:p>
          <a:p>
            <a:pPr marL="0" lvl="3" indent="0">
              <a:spcBef>
                <a:spcPts val="0"/>
              </a:spcBef>
              <a:buNone/>
            </a:pPr>
            <a:r>
              <a:rPr lang="en-US" sz="1300" i="1" dirty="0">
                <a:solidFill>
                  <a:schemeClr val="bg1"/>
                </a:solidFill>
              </a:rPr>
              <a:t>			         An interactive, hands-on construction trades career exploration fair</a:t>
            </a:r>
            <a:r>
              <a:rPr lang="en-US" dirty="0">
                <a:solidFill>
                  <a:schemeClr val="bg1"/>
                </a:solidFill>
              </a:rPr>
              <a:t>		 				</a:t>
            </a:r>
            <a:endParaRPr lang="en-US" sz="400" dirty="0">
              <a:solidFill>
                <a:schemeClr val="bg1"/>
              </a:solidFill>
            </a:endParaRPr>
          </a:p>
          <a:p>
            <a:pPr marL="0" lvl="3" indent="0">
              <a:spcBef>
                <a:spcPts val="0"/>
              </a:spcBef>
              <a:buNone/>
            </a:pPr>
            <a:r>
              <a:rPr lang="en-US" sz="400" dirty="0">
                <a:solidFill>
                  <a:schemeClr val="bg1"/>
                </a:solidFill>
              </a:rPr>
              <a:t>					</a:t>
            </a:r>
            <a:r>
              <a:rPr lang="en-US" sz="1100" dirty="0">
                <a:solidFill>
                  <a:schemeClr val="bg1"/>
                </a:solidFill>
              </a:rPr>
              <a:t>Explore careers in construction, design, sub-contracting, heavy equipment,                                                     					engineering, and other skilled trades</a:t>
            </a:r>
            <a:r>
              <a:rPr lang="en-US" dirty="0">
                <a:solidFill>
                  <a:schemeClr val="bg1"/>
                </a:solidFill>
              </a:rPr>
              <a:t>.</a:t>
            </a:r>
          </a:p>
          <a:p>
            <a:pPr marL="1714500" lvl="4" indent="0">
              <a:spcBef>
                <a:spcPts val="0"/>
              </a:spcBef>
              <a:buNone/>
            </a:pPr>
            <a:endParaRPr lang="en-US" sz="800" i="1" dirty="0">
              <a:solidFill>
                <a:schemeClr val="bg1"/>
              </a:solidFill>
            </a:endParaRPr>
          </a:p>
          <a:p>
            <a:pPr marL="800100" lvl="2" indent="0" algn="ctr">
              <a:spcBef>
                <a:spcPts val="0"/>
              </a:spcBef>
              <a:buNone/>
            </a:pPr>
            <a:r>
              <a:rPr lang="en-US" sz="1200" dirty="0">
                <a:solidFill>
                  <a:schemeClr val="accent4">
                    <a:lumMod val="40000"/>
                    <a:lumOff val="60000"/>
                  </a:schemeClr>
                </a:solidFill>
              </a:rPr>
              <a:t> 	    	</a:t>
            </a:r>
            <a:r>
              <a:rPr lang="en-US" dirty="0">
                <a:solidFill>
                  <a:schemeClr val="accent4">
                    <a:lumMod val="40000"/>
                    <a:lumOff val="60000"/>
                  </a:schemeClr>
                </a:solidFill>
              </a:rPr>
              <a:t>Oregon Convention Center | </a:t>
            </a:r>
            <a:r>
              <a:rPr lang="en-US" b="1" dirty="0">
                <a:solidFill>
                  <a:schemeClr val="accent4">
                    <a:lumMod val="40000"/>
                    <a:lumOff val="60000"/>
                  </a:schemeClr>
                </a:solidFill>
              </a:rPr>
              <a:t>Tue, Nov. 7</a:t>
            </a:r>
            <a:r>
              <a:rPr lang="en-US" b="1" baseline="30000" dirty="0">
                <a:solidFill>
                  <a:schemeClr val="accent4">
                    <a:lumMod val="40000"/>
                    <a:lumOff val="60000"/>
                  </a:schemeClr>
                </a:solidFill>
              </a:rPr>
              <a:t>th</a:t>
            </a:r>
            <a:r>
              <a:rPr lang="en-US" b="1" dirty="0">
                <a:solidFill>
                  <a:schemeClr val="accent4">
                    <a:lumMod val="40000"/>
                    <a:lumOff val="60000"/>
                  </a:schemeClr>
                </a:solidFill>
              </a:rPr>
              <a:t> </a:t>
            </a:r>
            <a:r>
              <a:rPr lang="en-US" dirty="0">
                <a:solidFill>
                  <a:schemeClr val="accent4">
                    <a:lumMod val="40000"/>
                    <a:lumOff val="60000"/>
                  </a:schemeClr>
                </a:solidFill>
              </a:rPr>
              <a:t>| 9:15 AM-12:45 PM</a:t>
            </a:r>
            <a:endParaRPr lang="en-US" dirty="0">
              <a:solidFill>
                <a:schemeClr val="accent1">
                  <a:lumMod val="40000"/>
                  <a:lumOff val="60000"/>
                </a:schemeClr>
              </a:solidFill>
            </a:endParaRPr>
          </a:p>
          <a:p>
            <a:pPr marL="0" indent="0" algn="r">
              <a:spcBef>
                <a:spcPts val="0"/>
              </a:spcBef>
              <a:buNone/>
            </a:pPr>
            <a:endParaRPr lang="en-US" sz="400" dirty="0">
              <a:solidFill>
                <a:schemeClr val="accent1">
                  <a:lumMod val="60000"/>
                  <a:lumOff val="40000"/>
                </a:schemeClr>
              </a:solidFill>
            </a:endParaRPr>
          </a:p>
          <a:p>
            <a:pPr marL="0" indent="0" algn="ctr">
              <a:spcBef>
                <a:spcPts val="0"/>
              </a:spcBef>
              <a:buNone/>
            </a:pPr>
            <a:r>
              <a:rPr lang="en-US" sz="1400" dirty="0">
                <a:solidFill>
                  <a:schemeClr val="accent1">
                    <a:lumMod val="60000"/>
                    <a:lumOff val="40000"/>
                  </a:schemeClr>
                </a:solidFill>
              </a:rPr>
              <a:t> 			Pick up</a:t>
            </a:r>
            <a:r>
              <a:rPr lang="en-US" sz="1400" b="1" dirty="0">
                <a:solidFill>
                  <a:schemeClr val="accent1">
                    <a:lumMod val="60000"/>
                    <a:lumOff val="40000"/>
                  </a:schemeClr>
                </a:solidFill>
              </a:rPr>
              <a:t> PERMISSION SLIPS </a:t>
            </a:r>
            <a:r>
              <a:rPr lang="en-US" sz="1400" dirty="0">
                <a:solidFill>
                  <a:schemeClr val="accent1">
                    <a:lumMod val="60000"/>
                    <a:lumOff val="40000"/>
                  </a:schemeClr>
                </a:solidFill>
              </a:rPr>
              <a:t>before you leave here today! </a:t>
            </a:r>
          </a:p>
          <a:p>
            <a:pPr marL="0" indent="0">
              <a:spcBef>
                <a:spcPts val="0"/>
              </a:spcBef>
              <a:buNone/>
            </a:pPr>
            <a:endParaRPr lang="en-US" sz="400" b="1" u="sng" dirty="0">
              <a:solidFill>
                <a:schemeClr val="accent1">
                  <a:lumMod val="40000"/>
                  <a:lumOff val="60000"/>
                </a:schemeClr>
              </a:solidFill>
            </a:endParaRPr>
          </a:p>
          <a:p>
            <a:pPr marL="0" indent="0">
              <a:spcBef>
                <a:spcPts val="0"/>
              </a:spcBef>
              <a:buNone/>
            </a:pPr>
            <a:endParaRPr lang="en-US" sz="400" b="1" u="sng" dirty="0">
              <a:solidFill>
                <a:schemeClr val="accent1">
                  <a:lumMod val="40000"/>
                  <a:lumOff val="60000"/>
                </a:schemeClr>
              </a:solidFill>
            </a:endParaRPr>
          </a:p>
          <a:p>
            <a:pPr marL="0" indent="0">
              <a:spcBef>
                <a:spcPts val="0"/>
              </a:spcBef>
              <a:buNone/>
            </a:pPr>
            <a:endParaRPr lang="en-US" sz="600" b="1" u="sng" dirty="0">
              <a:solidFill>
                <a:schemeClr val="accent4">
                  <a:lumMod val="40000"/>
                  <a:lumOff val="60000"/>
                </a:schemeClr>
              </a:solidFill>
            </a:endParaRPr>
          </a:p>
          <a:p>
            <a:pPr marL="0" indent="0">
              <a:spcBef>
                <a:spcPts val="0"/>
              </a:spcBef>
              <a:buNone/>
            </a:pPr>
            <a:r>
              <a:rPr lang="en-US" b="1" u="sng" dirty="0">
                <a:solidFill>
                  <a:schemeClr val="accent4">
                    <a:lumMod val="40000"/>
                    <a:lumOff val="60000"/>
                  </a:schemeClr>
                </a:solidFill>
              </a:rPr>
              <a:t>INTERNSHIP OPPORTUNITIES</a:t>
            </a:r>
          </a:p>
          <a:p>
            <a:pPr marL="0" indent="0">
              <a:spcBef>
                <a:spcPts val="0"/>
              </a:spcBef>
              <a:buNone/>
            </a:pPr>
            <a:endParaRPr lang="en-US" sz="400" b="1" u="sng" dirty="0">
              <a:solidFill>
                <a:schemeClr val="accent4">
                  <a:lumMod val="40000"/>
                  <a:lumOff val="60000"/>
                </a:schemeClr>
              </a:solidFill>
            </a:endParaRPr>
          </a:p>
          <a:p>
            <a:pPr>
              <a:spcBef>
                <a:spcPts val="0"/>
              </a:spcBef>
              <a:buFont typeface="Wingdings" panose="05000000000000000000" pitchFamily="2" charset="2"/>
              <a:buChar char="Ø"/>
            </a:pPr>
            <a:r>
              <a:rPr lang="en-US" sz="1500" b="1" dirty="0">
                <a:solidFill>
                  <a:schemeClr val="tx2">
                    <a:lumMod val="40000"/>
                    <a:lumOff val="60000"/>
                  </a:schemeClr>
                </a:solidFill>
              </a:rPr>
              <a:t>ACE Mentor Program</a:t>
            </a:r>
            <a:r>
              <a:rPr lang="en-US" sz="1400" dirty="0">
                <a:solidFill>
                  <a:schemeClr val="accent1">
                    <a:lumMod val="40000"/>
                    <a:lumOff val="60000"/>
                  </a:schemeClr>
                </a:solidFill>
              </a:rPr>
              <a:t>	</a:t>
            </a:r>
            <a:r>
              <a:rPr lang="en-US" sz="1200" dirty="0">
                <a:solidFill>
                  <a:schemeClr val="bg1"/>
                </a:solidFill>
              </a:rPr>
              <a:t> </a:t>
            </a:r>
          </a:p>
          <a:p>
            <a:pPr lvl="1">
              <a:spcBef>
                <a:spcPts val="0"/>
              </a:spcBef>
              <a:buFont typeface="Wingdings" panose="05000000000000000000" pitchFamily="2" charset="2"/>
              <a:buChar char="Ø"/>
            </a:pPr>
            <a:r>
              <a:rPr lang="en-US" sz="1300" dirty="0">
                <a:solidFill>
                  <a:schemeClr val="bg1"/>
                </a:solidFill>
              </a:rPr>
              <a:t>Mentorships/internships for students (GR 11/12) interested in career pathways in </a:t>
            </a:r>
            <a:r>
              <a:rPr lang="en-US" sz="1300" b="1" u="sng" dirty="0">
                <a:solidFill>
                  <a:schemeClr val="bg1"/>
                </a:solidFill>
              </a:rPr>
              <a:t>A</a:t>
            </a:r>
            <a:r>
              <a:rPr lang="en-US" sz="1300" dirty="0">
                <a:solidFill>
                  <a:schemeClr val="bg1"/>
                </a:solidFill>
              </a:rPr>
              <a:t>rchitecture, </a:t>
            </a:r>
            <a:r>
              <a:rPr lang="en-US" sz="1300" b="1" u="sng" dirty="0">
                <a:solidFill>
                  <a:schemeClr val="bg1"/>
                </a:solidFill>
              </a:rPr>
              <a:t>C</a:t>
            </a:r>
            <a:r>
              <a:rPr lang="en-US" sz="1300" dirty="0">
                <a:solidFill>
                  <a:schemeClr val="bg1"/>
                </a:solidFill>
              </a:rPr>
              <a:t>onstruction &amp; </a:t>
            </a:r>
            <a:r>
              <a:rPr lang="en-US" sz="1300" b="1" u="sng" dirty="0">
                <a:solidFill>
                  <a:schemeClr val="bg1"/>
                </a:solidFill>
              </a:rPr>
              <a:t>E</a:t>
            </a:r>
            <a:r>
              <a:rPr lang="en-US" sz="1300" dirty="0">
                <a:solidFill>
                  <a:schemeClr val="bg1"/>
                </a:solidFill>
              </a:rPr>
              <a:t>ngineering</a:t>
            </a:r>
          </a:p>
          <a:p>
            <a:pPr marL="0" indent="0" algn="ctr">
              <a:spcBef>
                <a:spcPts val="0"/>
              </a:spcBef>
              <a:buNone/>
            </a:pPr>
            <a:r>
              <a:rPr lang="en-US" sz="1200" b="1" dirty="0">
                <a:solidFill>
                  <a:schemeClr val="accent1">
                    <a:lumMod val="60000"/>
                    <a:lumOff val="40000"/>
                  </a:schemeClr>
                </a:solidFill>
              </a:rPr>
              <a:t>Applications now OPEN - DUE by </a:t>
            </a:r>
            <a:r>
              <a:rPr lang="en-US" sz="1200" b="1" u="sng" dirty="0">
                <a:solidFill>
                  <a:schemeClr val="accent1">
                    <a:lumMod val="60000"/>
                    <a:lumOff val="40000"/>
                  </a:schemeClr>
                </a:solidFill>
              </a:rPr>
              <a:t>Monday, November 13</a:t>
            </a:r>
            <a:r>
              <a:rPr lang="en-US" sz="1200" b="1" u="sng" baseline="30000" dirty="0">
                <a:solidFill>
                  <a:schemeClr val="accent1">
                    <a:lumMod val="60000"/>
                    <a:lumOff val="40000"/>
                  </a:schemeClr>
                </a:solidFill>
              </a:rPr>
              <a:t>th</a:t>
            </a:r>
            <a:r>
              <a:rPr lang="en-US" sz="1200" b="1" u="sng" dirty="0">
                <a:solidFill>
                  <a:schemeClr val="accent1">
                    <a:lumMod val="60000"/>
                    <a:lumOff val="40000"/>
                  </a:schemeClr>
                </a:solidFill>
              </a:rPr>
              <a:t> </a:t>
            </a:r>
          </a:p>
          <a:p>
            <a:pPr>
              <a:spcBef>
                <a:spcPts val="0"/>
              </a:spcBef>
              <a:buFont typeface="Wingdings" panose="05000000000000000000" pitchFamily="2" charset="2"/>
              <a:buChar char="Ø"/>
            </a:pPr>
            <a:endParaRPr lang="en-US" sz="600" b="1" dirty="0">
              <a:solidFill>
                <a:schemeClr val="bg1"/>
              </a:solidFill>
            </a:endParaRPr>
          </a:p>
          <a:p>
            <a:pPr>
              <a:spcBef>
                <a:spcPts val="0"/>
              </a:spcBef>
              <a:buFont typeface="Wingdings" panose="05000000000000000000" pitchFamily="2" charset="2"/>
              <a:buChar char="Ø"/>
            </a:pPr>
            <a:endParaRPr lang="en-US" sz="600" b="1" dirty="0">
              <a:solidFill>
                <a:schemeClr val="bg1"/>
              </a:solidFill>
            </a:endParaRPr>
          </a:p>
          <a:p>
            <a:pPr>
              <a:spcBef>
                <a:spcPts val="0"/>
              </a:spcBef>
              <a:buFont typeface="Wingdings" panose="05000000000000000000" pitchFamily="2" charset="2"/>
              <a:buChar char="Ø"/>
            </a:pPr>
            <a:r>
              <a:rPr lang="en-US" sz="1400" b="1" dirty="0" err="1">
                <a:solidFill>
                  <a:schemeClr val="tx2">
                    <a:lumMod val="40000"/>
                    <a:lumOff val="60000"/>
                  </a:schemeClr>
                </a:solidFill>
              </a:rPr>
              <a:t>Tappin’Roots</a:t>
            </a:r>
            <a:r>
              <a:rPr lang="en-US" sz="1500" b="1" dirty="0">
                <a:solidFill>
                  <a:schemeClr val="bg1"/>
                </a:solidFill>
              </a:rPr>
              <a:t> </a:t>
            </a:r>
            <a:r>
              <a:rPr lang="en-US" sz="1400" b="1" dirty="0">
                <a:solidFill>
                  <a:schemeClr val="bg1"/>
                </a:solidFill>
              </a:rPr>
              <a:t>–</a:t>
            </a:r>
            <a:r>
              <a:rPr lang="en-US" sz="1400" b="1" dirty="0">
                <a:solidFill>
                  <a:schemeClr val="tx2">
                    <a:lumMod val="40000"/>
                    <a:lumOff val="60000"/>
                  </a:schemeClr>
                </a:solidFill>
              </a:rPr>
              <a:t> </a:t>
            </a:r>
            <a:r>
              <a:rPr lang="en-US" sz="1400" b="1" dirty="0">
                <a:solidFill>
                  <a:srgbClr val="92D050"/>
                </a:solidFill>
              </a:rPr>
              <a:t>PAID Environmental internships </a:t>
            </a:r>
            <a:r>
              <a:rPr lang="en-US" sz="1400" dirty="0">
                <a:solidFill>
                  <a:srgbClr val="92D050"/>
                </a:solidFill>
              </a:rPr>
              <a:t>for Black-identifying students</a:t>
            </a:r>
          </a:p>
          <a:p>
            <a:pPr marL="0" indent="0" algn="ctr">
              <a:spcBef>
                <a:spcPts val="0"/>
              </a:spcBef>
              <a:buNone/>
            </a:pPr>
            <a:r>
              <a:rPr lang="en-US" sz="1300" dirty="0">
                <a:solidFill>
                  <a:schemeClr val="bg1"/>
                </a:solidFill>
              </a:rPr>
              <a:t>INFO SESSION IN CCC DURING LUNCHES O</a:t>
            </a:r>
            <a:r>
              <a:rPr lang="en-US" sz="1300" b="1" dirty="0">
                <a:solidFill>
                  <a:schemeClr val="bg1"/>
                </a:solidFill>
              </a:rPr>
              <a:t>N </a:t>
            </a:r>
            <a:r>
              <a:rPr lang="en-US" sz="1300" b="1" u="sng" dirty="0">
                <a:solidFill>
                  <a:schemeClr val="bg1"/>
                </a:solidFill>
              </a:rPr>
              <a:t>THURSDAY, OCTOBER 12</a:t>
            </a:r>
            <a:r>
              <a:rPr lang="en-US" sz="1300" b="1" u="sng" baseline="30000" dirty="0">
                <a:solidFill>
                  <a:schemeClr val="bg1"/>
                </a:solidFill>
              </a:rPr>
              <a:t>th</a:t>
            </a:r>
            <a:r>
              <a:rPr lang="en-US" sz="1300" b="1" u="sng" dirty="0">
                <a:solidFill>
                  <a:schemeClr val="bg1"/>
                </a:solidFill>
              </a:rPr>
              <a:t> </a:t>
            </a:r>
          </a:p>
          <a:p>
            <a:pPr marL="0" indent="0">
              <a:spcBef>
                <a:spcPts val="0"/>
              </a:spcBef>
              <a:buNone/>
            </a:pPr>
            <a:endParaRPr lang="en-US" sz="800" b="1" u="sng" dirty="0">
              <a:solidFill>
                <a:schemeClr val="bg1"/>
              </a:solidFill>
            </a:endParaRPr>
          </a:p>
          <a:p>
            <a:pPr marL="0" indent="0">
              <a:spcBef>
                <a:spcPts val="0"/>
              </a:spcBef>
              <a:buNone/>
            </a:pPr>
            <a:endParaRPr lang="en-US" sz="800" b="1" u="sng" dirty="0">
              <a:solidFill>
                <a:schemeClr val="bg1"/>
              </a:solidFill>
            </a:endParaRPr>
          </a:p>
          <a:p>
            <a:pPr marL="0" indent="0">
              <a:spcBef>
                <a:spcPts val="0"/>
              </a:spcBef>
              <a:buNone/>
            </a:pPr>
            <a:r>
              <a:rPr lang="en-US" b="1" u="sng" dirty="0">
                <a:solidFill>
                  <a:schemeClr val="bg1"/>
                </a:solidFill>
              </a:rPr>
              <a:t>COLLEGE VISITS THIS WEEK</a:t>
            </a:r>
          </a:p>
          <a:p>
            <a:pPr marL="0" indent="0">
              <a:spcBef>
                <a:spcPts val="0"/>
              </a:spcBef>
              <a:buNone/>
            </a:pPr>
            <a:endParaRPr lang="en-US" sz="400" u="sng" dirty="0">
              <a:solidFill>
                <a:schemeClr val="bg1"/>
              </a:solidFill>
            </a:endParaRPr>
          </a:p>
          <a:p>
            <a:pPr marL="0" indent="-285750">
              <a:spcBef>
                <a:spcPts val="0"/>
              </a:spcBef>
              <a:buFont typeface="Wingdings" panose="05000000000000000000" pitchFamily="2" charset="2"/>
              <a:buChar char="v"/>
            </a:pPr>
            <a:r>
              <a:rPr lang="en-US" sz="1400" dirty="0">
                <a:solidFill>
                  <a:schemeClr val="bg1"/>
                </a:solidFill>
              </a:rPr>
              <a:t>Wed, Oct. 11</a:t>
            </a:r>
            <a:r>
              <a:rPr lang="en-US" sz="1400" baseline="30000" dirty="0">
                <a:solidFill>
                  <a:schemeClr val="bg1"/>
                </a:solidFill>
              </a:rPr>
              <a:t>th</a:t>
            </a:r>
            <a:r>
              <a:rPr lang="en-US" sz="1400" dirty="0">
                <a:solidFill>
                  <a:schemeClr val="bg1"/>
                </a:solidFill>
              </a:rPr>
              <a:t>      </a:t>
            </a:r>
            <a:r>
              <a:rPr lang="en-US" sz="1500" b="1" dirty="0">
                <a:solidFill>
                  <a:schemeClr val="bg1">
                    <a:lumMod val="75000"/>
                  </a:schemeClr>
                </a:solidFill>
              </a:rPr>
              <a:t>Stevens Institute of Technology</a:t>
            </a:r>
            <a:r>
              <a:rPr lang="en-US" sz="1500" b="1" dirty="0">
                <a:solidFill>
                  <a:schemeClr val="bg1"/>
                </a:solidFill>
              </a:rPr>
              <a:t>	</a:t>
            </a:r>
            <a:r>
              <a:rPr lang="en-US" sz="1300" i="1" dirty="0">
                <a:solidFill>
                  <a:schemeClr val="bg1"/>
                </a:solidFill>
              </a:rPr>
              <a:t>1</a:t>
            </a:r>
            <a:r>
              <a:rPr lang="en-US" sz="1300" i="1" baseline="30000" dirty="0">
                <a:solidFill>
                  <a:schemeClr val="bg1"/>
                </a:solidFill>
              </a:rPr>
              <a:t>st</a:t>
            </a:r>
            <a:r>
              <a:rPr lang="en-US" sz="1300" i="1" dirty="0">
                <a:solidFill>
                  <a:schemeClr val="bg1"/>
                </a:solidFill>
              </a:rPr>
              <a:t> lunch</a:t>
            </a:r>
          </a:p>
          <a:p>
            <a:pPr marL="0" lvl="4" indent="0">
              <a:spcBef>
                <a:spcPts val="0"/>
              </a:spcBef>
              <a:buNone/>
            </a:pPr>
            <a:r>
              <a:rPr lang="en-US" sz="1500" b="1" dirty="0">
                <a:solidFill>
                  <a:schemeClr val="accent1">
                    <a:lumMod val="60000"/>
                    <a:lumOff val="40000"/>
                  </a:schemeClr>
                </a:solidFill>
              </a:rPr>
              <a:t>			        Pacific University				</a:t>
            </a:r>
            <a:r>
              <a:rPr lang="en-US" sz="1300" i="1" dirty="0">
                <a:solidFill>
                  <a:schemeClr val="bg1"/>
                </a:solidFill>
              </a:rPr>
              <a:t>2</a:t>
            </a:r>
            <a:r>
              <a:rPr lang="en-US" sz="1300" i="1" baseline="30000" dirty="0">
                <a:solidFill>
                  <a:schemeClr val="bg1"/>
                </a:solidFill>
              </a:rPr>
              <a:t>nd</a:t>
            </a:r>
            <a:r>
              <a:rPr lang="en-US" sz="1300" i="1" dirty="0">
                <a:solidFill>
                  <a:schemeClr val="bg1"/>
                </a:solidFill>
              </a:rPr>
              <a:t> lunch</a:t>
            </a:r>
          </a:p>
          <a:p>
            <a:pPr marL="0" indent="0" algn="ctr">
              <a:lnSpc>
                <a:spcPct val="110000"/>
              </a:lnSpc>
              <a:spcBef>
                <a:spcPts val="0"/>
              </a:spcBef>
              <a:buNone/>
            </a:pPr>
            <a:endParaRPr lang="en-US" sz="1200" dirty="0">
              <a:solidFill>
                <a:schemeClr val="bg1"/>
              </a:solidFill>
            </a:endParaRPr>
          </a:p>
          <a:p>
            <a:pPr marL="0" indent="0" algn="ctr">
              <a:lnSpc>
                <a:spcPct val="110000"/>
              </a:lnSpc>
              <a:spcBef>
                <a:spcPts val="0"/>
              </a:spcBef>
              <a:buNone/>
            </a:pPr>
            <a:r>
              <a:rPr lang="en-US" sz="1200" i="1" dirty="0">
                <a:solidFill>
                  <a:srgbClr val="FFFF00"/>
                </a:solidFill>
              </a:rPr>
              <a:t>Don’t forget to check NAVIANCE ("What's New”) to see when the schools you want to know more about are visiting RHS during lunches.</a:t>
            </a:r>
          </a:p>
          <a:p>
            <a:pPr marL="57150" indent="0">
              <a:lnSpc>
                <a:spcPct val="90000"/>
              </a:lnSpc>
              <a:buNone/>
            </a:pPr>
            <a:endParaRPr lang="en-US" sz="500" dirty="0">
              <a:solidFill>
                <a:schemeClr val="bg1"/>
              </a:solidFill>
            </a:endParaRPr>
          </a:p>
        </p:txBody>
      </p:sp>
      <p:sp>
        <p:nvSpPr>
          <p:cNvPr id="3094" name="Rectangle 3093">
            <a:extLst>
              <a:ext uri="{FF2B5EF4-FFF2-40B4-BE49-F238E27FC236}">
                <a16:creationId xmlns:a16="http://schemas.microsoft.com/office/drawing/2014/main" id="{286DE3C8-8E69-4439-81F1-5488583D46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Download Coming Soon Message Announcement Royalty-Free Vector Graphic -  Pixabay">
            <a:extLst>
              <a:ext uri="{FF2B5EF4-FFF2-40B4-BE49-F238E27FC236}">
                <a16:creationId xmlns:a16="http://schemas.microsoft.com/office/drawing/2014/main" id="{7EB08DFC-09D1-A716-083D-7CC6AFC5F917}"/>
              </a:ext>
            </a:extLst>
          </p:cNvPr>
          <p:cNvPicPr>
            <a:picLocks noChangeAspect="1"/>
          </p:cNvPicPr>
          <p:nvPr/>
        </p:nvPicPr>
        <p:blipFill rotWithShape="1">
          <a:blip r:embed="rId3"/>
          <a:srcRect t="11113" r="3" b="7247"/>
          <a:stretch/>
        </p:blipFill>
        <p:spPr>
          <a:xfrm>
            <a:off x="8264769" y="571500"/>
            <a:ext cx="3234428" cy="2946922"/>
          </a:xfrm>
          <a:prstGeom prst="rect">
            <a:avLst/>
          </a:prstGeom>
        </p:spPr>
      </p:pic>
      <p:pic>
        <p:nvPicPr>
          <p:cNvPr id="1026" name="Picture 2" descr="Trade fair gives Snohomish County kids glimpse of college alternatives |  HeraldNet.com">
            <a:extLst>
              <a:ext uri="{FF2B5EF4-FFF2-40B4-BE49-F238E27FC236}">
                <a16:creationId xmlns:a16="http://schemas.microsoft.com/office/drawing/2014/main" id="{C32F0EA0-E33B-423D-8BCC-1F736CB4C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85" y="914117"/>
            <a:ext cx="1648719" cy="12832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CE Mentor Program of America Logo Vector - (.SVG + .PNG) -  GetLogoVector.Com">
            <a:extLst>
              <a:ext uri="{FF2B5EF4-FFF2-40B4-BE49-F238E27FC236}">
                <a16:creationId xmlns:a16="http://schemas.microsoft.com/office/drawing/2014/main" id="{15EB9214-5A7F-4404-AA06-7E2D8FD9A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627" y="3617954"/>
            <a:ext cx="2283519" cy="12686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appin Roots — Friends of Tryon Creek">
            <a:extLst>
              <a:ext uri="{FF2B5EF4-FFF2-40B4-BE49-F238E27FC236}">
                <a16:creationId xmlns:a16="http://schemas.microsoft.com/office/drawing/2014/main" id="{FA833CC4-F14D-4E83-A0C0-8E510F1711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3653" y="4886574"/>
            <a:ext cx="1841051" cy="139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23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D404E27A-DEB8-47C3-8394-C9497DE7764F}"/>
              </a:ext>
            </a:extLst>
          </p:cNvPr>
          <p:cNvPicPr>
            <a:picLocks noChangeAspect="1"/>
          </p:cNvPicPr>
          <p:nvPr/>
        </p:nvPicPr>
        <p:blipFill>
          <a:blip r:embed="rId2"/>
          <a:stretch>
            <a:fillRect/>
          </a:stretch>
        </p:blipFill>
        <p:spPr>
          <a:xfrm>
            <a:off x="643466" y="798838"/>
            <a:ext cx="4122208" cy="5251222"/>
          </a:xfrm>
          <a:prstGeom prst="rect">
            <a:avLst/>
          </a:prstGeom>
        </p:spPr>
      </p:pic>
      <p:sp>
        <p:nvSpPr>
          <p:cNvPr id="4" name="Rectangle 3">
            <a:extLst>
              <a:ext uri="{FF2B5EF4-FFF2-40B4-BE49-F238E27FC236}">
                <a16:creationId xmlns:a16="http://schemas.microsoft.com/office/drawing/2014/main" id="{F5478B3E-CA1A-4666-8C13-A433F02DFDA2}"/>
              </a:ext>
            </a:extLst>
          </p:cNvPr>
          <p:cNvSpPr/>
          <p:nvPr/>
        </p:nvSpPr>
        <p:spPr>
          <a:xfrm>
            <a:off x="4698145" y="807940"/>
            <a:ext cx="6850389" cy="5232202"/>
          </a:xfrm>
          <a:prstGeom prst="rect">
            <a:avLst/>
          </a:prstGeom>
        </p:spPr>
        <p:txBody>
          <a:bodyPr wrap="square">
            <a:spAutoFit/>
          </a:bodyPr>
          <a:lstStyle/>
          <a:p>
            <a:endParaRPr lang="en-US" sz="1400" dirty="0">
              <a:solidFill>
                <a:srgbClr val="000000"/>
              </a:solidFill>
              <a:latin typeface="Open Sans"/>
            </a:endParaRPr>
          </a:p>
          <a:p>
            <a:endParaRPr lang="en-US" sz="1500" dirty="0">
              <a:solidFill>
                <a:srgbClr val="000000"/>
              </a:solidFill>
              <a:latin typeface="Open Sans"/>
            </a:endParaRPr>
          </a:p>
          <a:p>
            <a:pPr algn="ctr"/>
            <a:r>
              <a:rPr lang="en-US" sz="1500" dirty="0">
                <a:solidFill>
                  <a:srgbClr val="000000"/>
                </a:solidFill>
                <a:latin typeface="Open Sans"/>
              </a:rPr>
              <a:t>Join us for </a:t>
            </a:r>
            <a:r>
              <a:rPr lang="en-US" sz="1500" b="1" dirty="0">
                <a:solidFill>
                  <a:srgbClr val="000000"/>
                </a:solidFill>
                <a:latin typeface="Open Sans"/>
              </a:rPr>
              <a:t>COLLEGE NIGHT </a:t>
            </a:r>
            <a:r>
              <a:rPr lang="en-US" sz="1500" dirty="0">
                <a:solidFill>
                  <a:srgbClr val="000000"/>
                </a:solidFill>
                <a:latin typeface="Open Sans"/>
              </a:rPr>
              <a:t>at </a:t>
            </a:r>
            <a:r>
              <a:rPr lang="en-US" sz="1500" b="1" dirty="0">
                <a:solidFill>
                  <a:srgbClr val="000000"/>
                </a:solidFill>
                <a:latin typeface="Open Sans"/>
              </a:rPr>
              <a:t>RHS</a:t>
            </a:r>
            <a:r>
              <a:rPr lang="en-US" sz="1500" dirty="0">
                <a:solidFill>
                  <a:srgbClr val="000000"/>
                </a:solidFill>
                <a:latin typeface="Open Sans"/>
              </a:rPr>
              <a:t> on </a:t>
            </a:r>
            <a:r>
              <a:rPr lang="en-US" sz="1500" b="1" u="sng" dirty="0">
                <a:solidFill>
                  <a:srgbClr val="000000"/>
                </a:solidFill>
                <a:latin typeface="Open Sans"/>
              </a:rPr>
              <a:t>Thursday, October 26</a:t>
            </a:r>
            <a:r>
              <a:rPr lang="en-US" sz="1500" b="1" u="sng" baseline="30000" dirty="0">
                <a:solidFill>
                  <a:srgbClr val="000000"/>
                </a:solidFill>
                <a:latin typeface="Open Sans"/>
              </a:rPr>
              <a:t>th</a:t>
            </a:r>
            <a:r>
              <a:rPr lang="en-US" sz="1500" b="1" u="sng" dirty="0">
                <a:solidFill>
                  <a:srgbClr val="000000"/>
                </a:solidFill>
                <a:latin typeface="Open Sans"/>
              </a:rPr>
              <a:t> </a:t>
            </a:r>
          </a:p>
          <a:p>
            <a:pPr algn="ctr"/>
            <a:r>
              <a:rPr lang="en-US" sz="1500" dirty="0">
                <a:solidFill>
                  <a:srgbClr val="000000"/>
                </a:solidFill>
                <a:latin typeface="Open Sans"/>
              </a:rPr>
              <a:t>at </a:t>
            </a:r>
            <a:r>
              <a:rPr lang="en-US" sz="1500" b="1" dirty="0">
                <a:solidFill>
                  <a:srgbClr val="000000"/>
                </a:solidFill>
                <a:latin typeface="Open Sans"/>
              </a:rPr>
              <a:t>6 PM </a:t>
            </a:r>
            <a:r>
              <a:rPr lang="en-US" sz="1500" dirty="0">
                <a:solidFill>
                  <a:srgbClr val="000000"/>
                </a:solidFill>
                <a:latin typeface="Open Sans"/>
              </a:rPr>
              <a:t>in the </a:t>
            </a:r>
            <a:r>
              <a:rPr lang="en-US" sz="1500" b="1" dirty="0">
                <a:solidFill>
                  <a:srgbClr val="000000"/>
                </a:solidFill>
                <a:latin typeface="Open Sans"/>
              </a:rPr>
              <a:t>MPR</a:t>
            </a:r>
            <a:r>
              <a:rPr lang="en-US" sz="1500" dirty="0">
                <a:solidFill>
                  <a:srgbClr val="000000"/>
                </a:solidFill>
                <a:latin typeface="Open Sans"/>
              </a:rPr>
              <a:t>! </a:t>
            </a:r>
          </a:p>
          <a:p>
            <a:endParaRPr lang="en-US" sz="1400" dirty="0">
              <a:solidFill>
                <a:srgbClr val="000000"/>
              </a:solidFill>
              <a:latin typeface="Open Sans"/>
            </a:endParaRPr>
          </a:p>
          <a:p>
            <a:r>
              <a:rPr lang="en-US" sz="1400" dirty="0">
                <a:solidFill>
                  <a:srgbClr val="000000"/>
                </a:solidFill>
                <a:latin typeface="Open Sans"/>
              </a:rPr>
              <a:t>At </a:t>
            </a:r>
            <a:r>
              <a:rPr lang="en-US" sz="1400" b="1" dirty="0">
                <a:solidFill>
                  <a:srgbClr val="000000"/>
                </a:solidFill>
                <a:latin typeface="Open Sans"/>
              </a:rPr>
              <a:t>ECMC College Night</a:t>
            </a:r>
            <a:r>
              <a:rPr lang="en-US" sz="1400" dirty="0">
                <a:solidFill>
                  <a:srgbClr val="000000"/>
                </a:solidFill>
                <a:latin typeface="Open Sans"/>
              </a:rPr>
              <a:t>, students and families will hear a live presentation </a:t>
            </a:r>
            <a:r>
              <a:rPr lang="en-US" sz="1100" i="1" dirty="0">
                <a:solidFill>
                  <a:srgbClr val="000000"/>
                </a:solidFill>
                <a:latin typeface="Open Sans"/>
              </a:rPr>
              <a:t>(ENG &amp; SP) </a:t>
            </a:r>
            <a:r>
              <a:rPr lang="en-US" sz="1400" dirty="0">
                <a:solidFill>
                  <a:srgbClr val="000000"/>
                </a:solidFill>
                <a:latin typeface="Open Sans"/>
              </a:rPr>
              <a:t>on accessing college, including:</a:t>
            </a:r>
          </a:p>
          <a:p>
            <a:endParaRPr lang="en-US" sz="1000" dirty="0">
              <a:solidFill>
                <a:srgbClr val="000000"/>
              </a:solidFill>
              <a:latin typeface="Open Sans"/>
            </a:endParaRPr>
          </a:p>
          <a:p>
            <a:pPr lvl="1">
              <a:buFont typeface="Arial" panose="020B0604020202020204" pitchFamily="34" charset="0"/>
              <a:buChar char="•"/>
            </a:pPr>
            <a:r>
              <a:rPr lang="en-US" sz="1500" dirty="0">
                <a:solidFill>
                  <a:srgbClr val="000000"/>
                </a:solidFill>
                <a:latin typeface="Open Sans"/>
              </a:rPr>
              <a:t>   How going to college can change your life</a:t>
            </a:r>
          </a:p>
          <a:p>
            <a:pPr lvl="1">
              <a:buFont typeface="Arial" panose="020B0604020202020204" pitchFamily="34" charset="0"/>
              <a:buChar char="•"/>
            </a:pPr>
            <a:r>
              <a:rPr lang="en-US" sz="1500" dirty="0">
                <a:solidFill>
                  <a:srgbClr val="000000"/>
                </a:solidFill>
                <a:latin typeface="Open Sans"/>
              </a:rPr>
              <a:t>   Choosing the right college/finding your college fit</a:t>
            </a:r>
          </a:p>
          <a:p>
            <a:pPr lvl="1">
              <a:buFont typeface="Arial" panose="020B0604020202020204" pitchFamily="34" charset="0"/>
              <a:buChar char="•"/>
            </a:pPr>
            <a:r>
              <a:rPr lang="en-US" sz="1500" dirty="0">
                <a:solidFill>
                  <a:srgbClr val="000000"/>
                </a:solidFill>
                <a:latin typeface="Open Sans"/>
              </a:rPr>
              <a:t>   Understanding the financial aid process</a:t>
            </a:r>
          </a:p>
          <a:p>
            <a:pPr lvl="1">
              <a:buFont typeface="Arial" panose="020B0604020202020204" pitchFamily="34" charset="0"/>
              <a:buChar char="•"/>
            </a:pPr>
            <a:r>
              <a:rPr lang="en-US" sz="1500" dirty="0">
                <a:solidFill>
                  <a:srgbClr val="000000"/>
                </a:solidFill>
                <a:latin typeface="Open Sans"/>
              </a:rPr>
              <a:t>   Scholarship searches and scams</a:t>
            </a:r>
          </a:p>
          <a:p>
            <a:endParaRPr lang="en-US" sz="1000" b="1" dirty="0">
              <a:solidFill>
                <a:srgbClr val="000000"/>
              </a:solidFill>
              <a:latin typeface="Open Sans"/>
            </a:endParaRPr>
          </a:p>
          <a:p>
            <a:r>
              <a:rPr lang="en-US" sz="1500" dirty="0">
                <a:solidFill>
                  <a:srgbClr val="000000"/>
                </a:solidFill>
                <a:latin typeface="Open Sans"/>
              </a:rPr>
              <a:t>Plus, one lucky student who attends the event will win a </a:t>
            </a:r>
            <a:r>
              <a:rPr lang="en-US" sz="1500" b="1" dirty="0">
                <a:solidFill>
                  <a:srgbClr val="000000"/>
                </a:solidFill>
                <a:latin typeface="Open Sans"/>
              </a:rPr>
              <a:t>$1,000 scholarship </a:t>
            </a:r>
            <a:r>
              <a:rPr lang="en-US" sz="1500" dirty="0">
                <a:solidFill>
                  <a:srgbClr val="000000"/>
                </a:solidFill>
                <a:latin typeface="Open Sans"/>
              </a:rPr>
              <a:t>to help pay for college! </a:t>
            </a:r>
          </a:p>
          <a:p>
            <a:endParaRPr lang="en-US" sz="600" dirty="0">
              <a:solidFill>
                <a:srgbClr val="000000"/>
              </a:solidFill>
              <a:latin typeface="Open Sans"/>
            </a:endParaRPr>
          </a:p>
          <a:p>
            <a:pPr marL="628650" lvl="1" indent="-171450">
              <a:buFont typeface="Arial" panose="020B0604020202020204" pitchFamily="34" charset="0"/>
              <a:buChar char="•"/>
            </a:pPr>
            <a:r>
              <a:rPr lang="en-US" sz="1400" dirty="0">
                <a:solidFill>
                  <a:srgbClr val="000000"/>
                </a:solidFill>
                <a:latin typeface="Open Sans"/>
              </a:rPr>
              <a:t>Random drawing at end of event</a:t>
            </a:r>
          </a:p>
          <a:p>
            <a:pPr marL="628650" lvl="1" indent="-171450">
              <a:buFont typeface="Arial" panose="020B0604020202020204" pitchFamily="34" charset="0"/>
              <a:buChar char="•"/>
            </a:pPr>
            <a:r>
              <a:rPr lang="en-US" sz="1400" dirty="0">
                <a:solidFill>
                  <a:srgbClr val="000000"/>
                </a:solidFill>
                <a:latin typeface="Open Sans"/>
              </a:rPr>
              <a:t>Must be present to win</a:t>
            </a:r>
          </a:p>
          <a:p>
            <a:pPr marL="628650" lvl="1" indent="-171450">
              <a:buFont typeface="Arial" panose="020B0604020202020204" pitchFamily="34" charset="0"/>
              <a:buChar char="•"/>
            </a:pPr>
            <a:r>
              <a:rPr lang="en-US" sz="1400" dirty="0">
                <a:solidFill>
                  <a:srgbClr val="000000"/>
                </a:solidFill>
                <a:latin typeface="Open Sans"/>
              </a:rPr>
              <a:t>Winner will receive a certificate at the event; the certificate will have instructions on how to claim the prize money</a:t>
            </a:r>
          </a:p>
          <a:p>
            <a:pPr lvl="1"/>
            <a:endParaRPr lang="en-US" sz="1200" dirty="0">
              <a:solidFill>
                <a:srgbClr val="000000"/>
              </a:solidFill>
              <a:latin typeface="Open Sans"/>
            </a:endParaRPr>
          </a:p>
          <a:p>
            <a:pPr algn="ctr"/>
            <a:r>
              <a:rPr lang="en-US" sz="1300" dirty="0">
                <a:solidFill>
                  <a:schemeClr val="tx2">
                    <a:lumMod val="75000"/>
                  </a:schemeClr>
                </a:solidFill>
                <a:latin typeface="Open Sans"/>
                <a:hlinkClick r:id="rId3">
                  <a:extLst>
                    <a:ext uri="{A12FA001-AC4F-418D-AE19-62706E023703}">
                      <ahyp:hlinkClr xmlns:ahyp="http://schemas.microsoft.com/office/drawing/2018/hyperlinkcolor" val="tx"/>
                    </a:ext>
                  </a:extLst>
                </a:hlinkClick>
              </a:rPr>
              <a:t>https://www.reynolds.k12.or.us/rhs/ecmc-college-night-th-1026-college-place-oregon</a:t>
            </a:r>
            <a:endParaRPr lang="en-US" sz="1300" dirty="0">
              <a:solidFill>
                <a:schemeClr val="tx2">
                  <a:lumMod val="75000"/>
                </a:schemeClr>
              </a:solidFill>
              <a:latin typeface="Open Sans"/>
            </a:endParaRPr>
          </a:p>
          <a:p>
            <a:pPr lvl="1"/>
            <a:endParaRPr lang="en-US" sz="1200" dirty="0">
              <a:solidFill>
                <a:srgbClr val="000000"/>
              </a:solidFill>
              <a:latin typeface="Open Sans"/>
            </a:endParaRPr>
          </a:p>
          <a:p>
            <a:pPr algn="ctr"/>
            <a:r>
              <a:rPr lang="en-US" sz="1200" dirty="0">
                <a:solidFill>
                  <a:srgbClr val="000000"/>
                </a:solidFill>
                <a:latin typeface="Open Sans"/>
              </a:rPr>
              <a:t>Questions? Contact Shannon Selby, College &amp; Career Coordinator | </a:t>
            </a:r>
            <a:r>
              <a:rPr lang="en-US" sz="1200" dirty="0">
                <a:solidFill>
                  <a:schemeClr val="tx2">
                    <a:lumMod val="75000"/>
                  </a:schemeClr>
                </a:solidFill>
                <a:latin typeface="Open Sans"/>
                <a:hlinkClick r:id="rId4">
                  <a:extLst>
                    <a:ext uri="{A12FA001-AC4F-418D-AE19-62706E023703}">
                      <ahyp:hlinkClr xmlns:ahyp="http://schemas.microsoft.com/office/drawing/2018/hyperlinkcolor" val="tx"/>
                    </a:ext>
                  </a:extLst>
                </a:hlinkClick>
              </a:rPr>
              <a:t>sselby@rsd7.net</a:t>
            </a:r>
            <a:r>
              <a:rPr lang="en-US" sz="1200" dirty="0">
                <a:solidFill>
                  <a:schemeClr val="tx2">
                    <a:lumMod val="75000"/>
                  </a:schemeClr>
                </a:solidFill>
                <a:latin typeface="Open Sans"/>
              </a:rPr>
              <a:t> </a:t>
            </a:r>
            <a:r>
              <a:rPr lang="en-US" sz="1200" dirty="0">
                <a:solidFill>
                  <a:srgbClr val="000000"/>
                </a:solidFill>
                <a:latin typeface="Open Sans"/>
              </a:rPr>
              <a:t>| x1077</a:t>
            </a:r>
          </a:p>
          <a:p>
            <a:pPr algn="ctr"/>
            <a:endParaRPr lang="en-US" sz="1200" dirty="0">
              <a:solidFill>
                <a:srgbClr val="000000"/>
              </a:solidFill>
              <a:latin typeface="Open Sans"/>
            </a:endParaRPr>
          </a:p>
        </p:txBody>
      </p:sp>
    </p:spTree>
    <p:extLst>
      <p:ext uri="{BB962C8B-B14F-4D97-AF65-F5344CB8AC3E}">
        <p14:creationId xmlns:p14="http://schemas.microsoft.com/office/powerpoint/2010/main" val="4166108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1" name="Rectangle 80">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E642691-ECDC-4631-BE42-50E5E6D726EA}"/>
              </a:ext>
            </a:extLst>
          </p:cNvPr>
          <p:cNvSpPr>
            <a:spLocks noGrp="1"/>
          </p:cNvSpPr>
          <p:nvPr>
            <p:ph type="title"/>
          </p:nvPr>
        </p:nvSpPr>
        <p:spPr>
          <a:xfrm>
            <a:off x="5940374" y="2667000"/>
            <a:ext cx="5739008" cy="1981200"/>
          </a:xfrm>
        </p:spPr>
        <p:txBody>
          <a:bodyPr vert="horz" lIns="91440" tIns="45720" rIns="91440" bIns="45720" rtlCol="0" anchor="b">
            <a:normAutofit/>
          </a:bodyPr>
          <a:lstStyle/>
          <a:p>
            <a:pPr algn="r"/>
            <a:r>
              <a:rPr lang="en-US" sz="5000" b="1" dirty="0"/>
              <a:t>Still need help? </a:t>
            </a:r>
            <a:br>
              <a:rPr lang="en-US" sz="5400" b="1" dirty="0"/>
            </a:br>
            <a:r>
              <a:rPr lang="en-US" sz="2300" i="1" dirty="0"/>
              <a:t>I’m here for you…just ask!</a:t>
            </a:r>
            <a:r>
              <a:rPr lang="en-US" sz="2600" i="1" dirty="0"/>
              <a:t> </a:t>
            </a:r>
          </a:p>
        </p:txBody>
      </p:sp>
      <p:pic>
        <p:nvPicPr>
          <p:cNvPr id="4098" name="Picture 2" descr="Need help? | WWOOF Norway">
            <a:extLst>
              <a:ext uri="{FF2B5EF4-FFF2-40B4-BE49-F238E27FC236}">
                <a16:creationId xmlns:a16="http://schemas.microsoft.com/office/drawing/2014/main" id="{724F40A0-CFB4-4001-9276-546635DF00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7953" y="672626"/>
            <a:ext cx="5254834" cy="4133250"/>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E6255EC-880A-40B0-AC31-5148CF3F92BE}"/>
              </a:ext>
            </a:extLst>
          </p:cNvPr>
          <p:cNvSpPr>
            <a:spLocks noGrp="1"/>
          </p:cNvSpPr>
          <p:nvPr>
            <p:ph type="body" sz="half" idx="2"/>
          </p:nvPr>
        </p:nvSpPr>
        <p:spPr>
          <a:xfrm>
            <a:off x="637953" y="5029200"/>
            <a:ext cx="10942859" cy="1032255"/>
          </a:xfrm>
        </p:spPr>
        <p:txBody>
          <a:bodyPr>
            <a:normAutofit lnSpcReduction="10000"/>
          </a:bodyPr>
          <a:lstStyle/>
          <a:p>
            <a:pPr algn="ctr">
              <a:spcBef>
                <a:spcPts val="0"/>
              </a:spcBef>
            </a:pPr>
            <a:endParaRPr lang="en-US" sz="800" dirty="0">
              <a:solidFill>
                <a:schemeClr val="bg1"/>
              </a:solidFill>
            </a:endParaRPr>
          </a:p>
          <a:p>
            <a:pPr>
              <a:spcBef>
                <a:spcPts val="0"/>
              </a:spcBef>
            </a:pPr>
            <a:r>
              <a:rPr lang="en-US" sz="2600" dirty="0">
                <a:solidFill>
                  <a:schemeClr val="bg1"/>
                </a:solidFill>
              </a:rPr>
              <a:t>Contact </a:t>
            </a:r>
            <a:r>
              <a:rPr lang="en-US" sz="2600" b="1" dirty="0">
                <a:solidFill>
                  <a:schemeClr val="bg1"/>
                </a:solidFill>
              </a:rPr>
              <a:t>Shannon Selby</a:t>
            </a:r>
            <a:endParaRPr lang="en-US" sz="2000" b="1" dirty="0">
              <a:solidFill>
                <a:schemeClr val="bg1"/>
              </a:solidFill>
            </a:endParaRPr>
          </a:p>
          <a:p>
            <a:pPr>
              <a:spcBef>
                <a:spcPts val="0"/>
              </a:spcBef>
            </a:pPr>
            <a:r>
              <a:rPr lang="en-US" sz="1800" i="1" dirty="0">
                <a:solidFill>
                  <a:schemeClr val="bg1"/>
                </a:solidFill>
              </a:rPr>
              <a:t>College &amp; Career Coordinator</a:t>
            </a:r>
          </a:p>
          <a:p>
            <a:pPr>
              <a:spcBef>
                <a:spcPts val="0"/>
              </a:spcBef>
            </a:pPr>
            <a:r>
              <a:rPr lang="en-US" sz="1400" dirty="0">
                <a:solidFill>
                  <a:schemeClr val="bg1"/>
                </a:solidFill>
                <a:hlinkClick r:id="rId5">
                  <a:extLst>
                    <a:ext uri="{A12FA001-AC4F-418D-AE19-62706E023703}">
                      <ahyp:hlinkClr xmlns:ahyp="http://schemas.microsoft.com/office/drawing/2018/hyperlinkcolor" val="tx"/>
                    </a:ext>
                  </a:extLst>
                </a:hlinkClick>
              </a:rPr>
              <a:t>sselby@rsd7.net</a:t>
            </a:r>
            <a:r>
              <a:rPr lang="en-US" sz="1400" dirty="0">
                <a:solidFill>
                  <a:schemeClr val="bg1"/>
                </a:solidFill>
              </a:rPr>
              <a:t>   |   503.667.3186 x1077</a:t>
            </a:r>
          </a:p>
          <a:p>
            <a:pPr algn="ctr"/>
            <a:endParaRPr lang="en-US" sz="2600" dirty="0">
              <a:solidFill>
                <a:schemeClr val="bg1"/>
              </a:solidFill>
            </a:endParaRPr>
          </a:p>
        </p:txBody>
      </p:sp>
    </p:spTree>
    <p:extLst>
      <p:ext uri="{BB962C8B-B14F-4D97-AF65-F5344CB8AC3E}">
        <p14:creationId xmlns:p14="http://schemas.microsoft.com/office/powerpoint/2010/main" val="402677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10">
            <a:extLst>
              <a:ext uri="{FF2B5EF4-FFF2-40B4-BE49-F238E27FC236}">
                <a16:creationId xmlns:a16="http://schemas.microsoft.com/office/drawing/2014/main" id="{A2FC4F8C-DCFB-41A7-9587-B6E49A204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8CB8134D-DAA6-44DB-9A7B-8D5B04711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25AD0F1C-BC8E-4CB4-BAC4-8F33C36F6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581087E9-D266-4B08-AAB1-F7439DF65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4A2B069-C853-43DD-8CC0-7CE6F331A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DDD86E2-5424-44EC-A189-3E2DDD38D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F8CFC5E-B977-45D3-A7A8-A4EDF8C8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A347F91F-7A0C-4FD7-AC29-DCAF67A2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1FD264AA-C656-4350-AD8E-3E13639C0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4DF3EA5C-722D-4CEB-8115-2075C19A6C8A}"/>
              </a:ext>
            </a:extLst>
          </p:cNvPr>
          <p:cNvSpPr>
            <a:spLocks noGrp="1"/>
          </p:cNvSpPr>
          <p:nvPr>
            <p:ph type="title"/>
          </p:nvPr>
        </p:nvSpPr>
        <p:spPr>
          <a:xfrm>
            <a:off x="423334" y="976544"/>
            <a:ext cx="4574793" cy="1017356"/>
          </a:xfrm>
        </p:spPr>
        <p:txBody>
          <a:bodyPr>
            <a:normAutofit fontScale="90000"/>
          </a:bodyPr>
          <a:lstStyle/>
          <a:p>
            <a:pPr algn="ctr">
              <a:lnSpc>
                <a:spcPct val="90000"/>
              </a:lnSpc>
            </a:pPr>
            <a:r>
              <a:rPr lang="en-US" sz="2400" b="1" dirty="0"/>
              <a:t>Senioritis can be a real thing…</a:t>
            </a:r>
            <a:br>
              <a:rPr lang="en-US" sz="2400" b="1" dirty="0"/>
            </a:br>
            <a:r>
              <a:rPr lang="en-US" sz="2000" i="1" dirty="0"/>
              <a:t>Don’t catch it!</a:t>
            </a:r>
          </a:p>
        </p:txBody>
      </p:sp>
      <p:sp>
        <p:nvSpPr>
          <p:cNvPr id="28" name="Content Placeholder 7">
            <a:extLst>
              <a:ext uri="{FF2B5EF4-FFF2-40B4-BE49-F238E27FC236}">
                <a16:creationId xmlns:a16="http://schemas.microsoft.com/office/drawing/2014/main" id="{6ED6D3A1-9E98-CAC7-7DFF-13AF7E81F612}"/>
              </a:ext>
            </a:extLst>
          </p:cNvPr>
          <p:cNvSpPr>
            <a:spLocks noGrp="1"/>
          </p:cNvSpPr>
          <p:nvPr>
            <p:ph idx="1"/>
          </p:nvPr>
        </p:nvSpPr>
        <p:spPr>
          <a:xfrm>
            <a:off x="566792" y="1993900"/>
            <a:ext cx="4148676" cy="4064267"/>
          </a:xfrm>
        </p:spPr>
        <p:txBody>
          <a:bodyPr>
            <a:normAutofit/>
          </a:bodyPr>
          <a:lstStyle/>
          <a:p>
            <a:pPr marL="0" indent="0">
              <a:buNone/>
            </a:pPr>
            <a:endParaRPr lang="en-US" sz="1100" b="1" i="1" dirty="0">
              <a:solidFill>
                <a:srgbClr val="00B0F0"/>
              </a:solidFill>
            </a:endParaRPr>
          </a:p>
          <a:p>
            <a:pPr marL="0" indent="0">
              <a:buNone/>
            </a:pPr>
            <a:br>
              <a:rPr lang="en-US" dirty="0"/>
            </a:br>
            <a:r>
              <a:rPr lang="en-US" sz="2000" b="1" dirty="0" err="1">
                <a:solidFill>
                  <a:schemeClr val="bg1"/>
                </a:solidFill>
              </a:rPr>
              <a:t>sen·ior·i·tis</a:t>
            </a:r>
            <a:r>
              <a:rPr lang="en-US" sz="2000" b="1" dirty="0">
                <a:solidFill>
                  <a:schemeClr val="bg1"/>
                </a:solidFill>
              </a:rPr>
              <a:t> </a:t>
            </a:r>
          </a:p>
          <a:p>
            <a:pPr marL="0" indent="0">
              <a:lnSpc>
                <a:spcPct val="120000"/>
              </a:lnSpc>
              <a:spcBef>
                <a:spcPts val="0"/>
              </a:spcBef>
              <a:buNone/>
            </a:pPr>
            <a:br>
              <a:rPr lang="en-US" sz="1050" dirty="0">
                <a:solidFill>
                  <a:schemeClr val="tx2">
                    <a:lumMod val="75000"/>
                  </a:schemeClr>
                </a:solidFill>
              </a:rPr>
            </a:br>
            <a:r>
              <a:rPr lang="en-US" sz="1050" i="1" dirty="0">
                <a:solidFill>
                  <a:schemeClr val="bg1"/>
                </a:solidFill>
              </a:rPr>
              <a:t>Noun </a:t>
            </a:r>
            <a:r>
              <a:rPr lang="en-US" sz="1050" b="1" dirty="0">
                <a:solidFill>
                  <a:schemeClr val="bg1"/>
                </a:solidFill>
              </a:rPr>
              <a:t>HUMOROUS•US</a:t>
            </a:r>
          </a:p>
          <a:p>
            <a:pPr marL="0" indent="0">
              <a:lnSpc>
                <a:spcPct val="120000"/>
              </a:lnSpc>
              <a:spcBef>
                <a:spcPts val="0"/>
              </a:spcBef>
              <a:buNone/>
            </a:pPr>
            <a:br>
              <a:rPr lang="en-US" sz="1050" dirty="0"/>
            </a:br>
            <a:r>
              <a:rPr lang="en-US" sz="1500" dirty="0">
                <a:solidFill>
                  <a:schemeClr val="tx2">
                    <a:lumMod val="40000"/>
                    <a:lumOff val="60000"/>
                  </a:schemeClr>
                </a:solidFill>
              </a:rPr>
              <a:t>a supposed affliction of students in their final year of high school or college, characterized by a decline in </a:t>
            </a:r>
          </a:p>
          <a:p>
            <a:pPr marL="0" indent="0">
              <a:lnSpc>
                <a:spcPct val="120000"/>
              </a:lnSpc>
              <a:spcBef>
                <a:spcPts val="0"/>
              </a:spcBef>
              <a:buNone/>
            </a:pPr>
            <a:r>
              <a:rPr lang="en-US" sz="1500" dirty="0">
                <a:solidFill>
                  <a:schemeClr val="tx2">
                    <a:lumMod val="40000"/>
                    <a:lumOff val="60000"/>
                  </a:schemeClr>
                </a:solidFill>
              </a:rPr>
              <a:t>motivation or performance.</a:t>
            </a:r>
          </a:p>
          <a:p>
            <a:pPr marL="0" indent="0" algn="ctr">
              <a:spcBef>
                <a:spcPts val="0"/>
              </a:spcBef>
              <a:buNone/>
            </a:pPr>
            <a:endParaRPr lang="en-US" sz="1300" i="1" dirty="0">
              <a:solidFill>
                <a:schemeClr val="bg1"/>
              </a:solidFill>
            </a:endParaRPr>
          </a:p>
          <a:p>
            <a:pPr marL="0" indent="0" algn="ctr">
              <a:spcBef>
                <a:spcPts val="0"/>
              </a:spcBef>
              <a:buNone/>
            </a:pPr>
            <a:endParaRPr lang="en-US" sz="1300" i="1" dirty="0">
              <a:solidFill>
                <a:schemeClr val="bg1"/>
              </a:solidFill>
            </a:endParaRPr>
          </a:p>
          <a:p>
            <a:pPr marL="0" indent="0" algn="ctr">
              <a:spcBef>
                <a:spcPts val="0"/>
              </a:spcBef>
              <a:buNone/>
            </a:pPr>
            <a:r>
              <a:rPr lang="en-US" sz="1000" i="1" dirty="0">
                <a:solidFill>
                  <a:schemeClr val="bg1"/>
                </a:solidFill>
              </a:rPr>
              <a:t>My grades suffered due to senioritis, and the university </a:t>
            </a:r>
          </a:p>
          <a:p>
            <a:pPr marL="0" indent="0" algn="ctr">
              <a:spcBef>
                <a:spcPts val="0"/>
              </a:spcBef>
              <a:buNone/>
            </a:pPr>
            <a:r>
              <a:rPr lang="en-US" sz="1000" i="1" dirty="0">
                <a:solidFill>
                  <a:schemeClr val="bg1"/>
                </a:solidFill>
              </a:rPr>
              <a:t>I was accepted to took away my admission offer.</a:t>
            </a:r>
          </a:p>
        </p:txBody>
      </p:sp>
      <p:pic>
        <p:nvPicPr>
          <p:cNvPr id="4" name="Content Placeholder 3">
            <a:extLst>
              <a:ext uri="{FF2B5EF4-FFF2-40B4-BE49-F238E27FC236}">
                <a16:creationId xmlns:a16="http://schemas.microsoft.com/office/drawing/2014/main" id="{2C91C4D1-998D-4D42-A7F8-2495D1B44BE6}"/>
              </a:ext>
            </a:extLst>
          </p:cNvPr>
          <p:cNvPicPr>
            <a:picLocks noChangeAspect="1"/>
          </p:cNvPicPr>
          <p:nvPr/>
        </p:nvPicPr>
        <p:blipFill>
          <a:blip r:embed="rId3"/>
          <a:stretch>
            <a:fillRect/>
          </a:stretch>
        </p:blipFill>
        <p:spPr>
          <a:xfrm>
            <a:off x="6173082" y="506026"/>
            <a:ext cx="4631042" cy="5918265"/>
          </a:xfrm>
          <a:prstGeom prst="rect">
            <a:avLst/>
          </a:prstGeom>
        </p:spPr>
      </p:pic>
      <p:sp>
        <p:nvSpPr>
          <p:cNvPr id="29" name="Rectangle 20">
            <a:extLst>
              <a:ext uri="{FF2B5EF4-FFF2-40B4-BE49-F238E27FC236}">
                <a16:creationId xmlns:a16="http://schemas.microsoft.com/office/drawing/2014/main" id="{C4EF29AB-620C-4783-9B23-EACEB54D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0387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5" name="Rectangle 138">
            <a:extLst>
              <a:ext uri="{FF2B5EF4-FFF2-40B4-BE49-F238E27FC236}">
                <a16:creationId xmlns:a16="http://schemas.microsoft.com/office/drawing/2014/main" id="{7F8F1B44-F396-4193-AE11-9D5E5ECAA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156" name="Group 140">
            <a:extLst>
              <a:ext uri="{FF2B5EF4-FFF2-40B4-BE49-F238E27FC236}">
                <a16:creationId xmlns:a16="http://schemas.microsoft.com/office/drawing/2014/main" id="{8A9B6836-D32C-4F9C-B65B-801023361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142" name="Oval 141">
              <a:extLst>
                <a:ext uri="{FF2B5EF4-FFF2-40B4-BE49-F238E27FC236}">
                  <a16:creationId xmlns:a16="http://schemas.microsoft.com/office/drawing/2014/main" id="{01FDFCED-E54B-408A-8E95-6140929A8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9CB46B6F-BE17-4645-8EC7-70218D9D1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096550E4-E748-4721-BE84-185E1860BF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5" name="Freeform 5">
              <a:extLst>
                <a:ext uri="{FF2B5EF4-FFF2-40B4-BE49-F238E27FC236}">
                  <a16:creationId xmlns:a16="http://schemas.microsoft.com/office/drawing/2014/main" id="{D881B11C-8E0B-40B8-A894-9BB9FF2E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157" name="Freeform 5">
              <a:extLst>
                <a:ext uri="{FF2B5EF4-FFF2-40B4-BE49-F238E27FC236}">
                  <a16:creationId xmlns:a16="http://schemas.microsoft.com/office/drawing/2014/main" id="{5305ABBC-C4B0-4260-AE2F-93099262E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7" name="Freeform 5">
              <a:extLst>
                <a:ext uri="{FF2B5EF4-FFF2-40B4-BE49-F238E27FC236}">
                  <a16:creationId xmlns:a16="http://schemas.microsoft.com/office/drawing/2014/main" id="{000E4B86-B483-499C-9602-46AEEF0B0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40685D0-A193-4D0E-AB86-62324912BF78}"/>
              </a:ext>
            </a:extLst>
          </p:cNvPr>
          <p:cNvSpPr>
            <a:spLocks noGrp="1"/>
          </p:cNvSpPr>
          <p:nvPr>
            <p:ph type="title"/>
          </p:nvPr>
        </p:nvSpPr>
        <p:spPr>
          <a:xfrm>
            <a:off x="435951" y="10953"/>
            <a:ext cx="6007863" cy="881071"/>
          </a:xfrm>
        </p:spPr>
        <p:txBody>
          <a:bodyPr>
            <a:normAutofit fontScale="90000"/>
          </a:bodyPr>
          <a:lstStyle/>
          <a:p>
            <a:pPr>
              <a:lnSpc>
                <a:spcPct val="90000"/>
              </a:lnSpc>
            </a:pPr>
            <a:r>
              <a:rPr lang="en-US" sz="2000" b="1" dirty="0">
                <a:solidFill>
                  <a:schemeClr val="tx2">
                    <a:lumMod val="60000"/>
                    <a:lumOff val="40000"/>
                  </a:schemeClr>
                </a:solidFill>
              </a:rPr>
              <a:t>What’s happening in the College &amp; Career Center? </a:t>
            </a:r>
            <a:br>
              <a:rPr lang="en-US" sz="1400" b="1" dirty="0">
                <a:solidFill>
                  <a:srgbClr val="00B0F0"/>
                </a:solidFill>
              </a:rPr>
            </a:br>
            <a:br>
              <a:rPr lang="en-US" sz="1400" b="1" dirty="0">
                <a:solidFill>
                  <a:srgbClr val="00B0F0"/>
                </a:solidFill>
              </a:rPr>
            </a:br>
            <a:r>
              <a:rPr lang="en-US" sz="1600" b="1" i="1" dirty="0">
                <a:solidFill>
                  <a:schemeClr val="bg1"/>
                </a:solidFill>
              </a:rPr>
              <a:t>How you can stay informed about events, activities &amp; deadlines…</a:t>
            </a:r>
          </a:p>
        </p:txBody>
      </p:sp>
      <p:sp>
        <p:nvSpPr>
          <p:cNvPr id="3" name="Content Placeholder 2">
            <a:extLst>
              <a:ext uri="{FF2B5EF4-FFF2-40B4-BE49-F238E27FC236}">
                <a16:creationId xmlns:a16="http://schemas.microsoft.com/office/drawing/2014/main" id="{A93C57FE-17F8-4B01-8D18-5077C0ED7093}"/>
              </a:ext>
            </a:extLst>
          </p:cNvPr>
          <p:cNvSpPr>
            <a:spLocks noGrp="1"/>
          </p:cNvSpPr>
          <p:nvPr>
            <p:ph idx="1"/>
          </p:nvPr>
        </p:nvSpPr>
        <p:spPr>
          <a:xfrm>
            <a:off x="549215" y="901390"/>
            <a:ext cx="5657866" cy="5323564"/>
          </a:xfrm>
          <a:solidFill>
            <a:schemeClr val="bg1">
              <a:lumMod val="85000"/>
            </a:schemeClr>
          </a:solidFill>
        </p:spPr>
        <p:txBody>
          <a:bodyPr anchor="ctr">
            <a:normAutofit fontScale="25000" lnSpcReduction="20000"/>
          </a:bodyPr>
          <a:lstStyle/>
          <a:p>
            <a:pPr marL="0" indent="0">
              <a:lnSpc>
                <a:spcPct val="90000"/>
              </a:lnSpc>
              <a:buNone/>
            </a:pPr>
            <a:endParaRPr lang="en-US" sz="6400" b="1" dirty="0">
              <a:solidFill>
                <a:schemeClr val="tx1"/>
              </a:solidFill>
            </a:endParaRPr>
          </a:p>
          <a:p>
            <a:pPr marL="0" indent="0">
              <a:lnSpc>
                <a:spcPct val="90000"/>
              </a:lnSpc>
              <a:buNone/>
            </a:pPr>
            <a:endParaRPr lang="en-US" sz="6400" b="1" dirty="0">
              <a:solidFill>
                <a:schemeClr val="tx1"/>
              </a:solidFill>
            </a:endParaRPr>
          </a:p>
          <a:p>
            <a:pPr marL="0" indent="0">
              <a:lnSpc>
                <a:spcPct val="90000"/>
              </a:lnSpc>
              <a:buNone/>
            </a:pPr>
            <a:r>
              <a:rPr lang="en-US" sz="6400" b="1" dirty="0">
                <a:solidFill>
                  <a:schemeClr val="tx1"/>
                </a:solidFill>
              </a:rPr>
              <a:t>Check the RHS website </a:t>
            </a:r>
            <a:r>
              <a:rPr lang="en-US" sz="4800" dirty="0">
                <a:solidFill>
                  <a:srgbClr val="FF0000"/>
                </a:solidFill>
                <a:hlinkClick r:id="rId3">
                  <a:extLst>
                    <a:ext uri="{A12FA001-AC4F-418D-AE19-62706E023703}">
                      <ahyp:hlinkClr xmlns:ahyp="http://schemas.microsoft.com/office/drawing/2018/hyperlinkcolor" val="tx"/>
                    </a:ext>
                  </a:extLst>
                </a:hlinkClick>
              </a:rPr>
              <a:t>https://reynolds.k12.or.us/rhs</a:t>
            </a:r>
            <a:endParaRPr lang="en-US" sz="6400" b="1" i="1" dirty="0">
              <a:solidFill>
                <a:srgbClr val="FF0000"/>
              </a:solidFill>
            </a:endParaRPr>
          </a:p>
          <a:p>
            <a:pPr marL="0" indent="0" algn="ctr">
              <a:lnSpc>
                <a:spcPct val="90000"/>
              </a:lnSpc>
              <a:buNone/>
            </a:pPr>
            <a:r>
              <a:rPr lang="en-US" sz="4800" i="1" dirty="0">
                <a:solidFill>
                  <a:schemeClr val="tx1"/>
                </a:solidFill>
              </a:rPr>
              <a:t>Academics/News &amp; Events </a:t>
            </a:r>
            <a:r>
              <a:rPr lang="en-US" sz="4000" i="1" dirty="0">
                <a:solidFill>
                  <a:schemeClr val="tx1"/>
                </a:solidFill>
              </a:rPr>
              <a:t>(Activities, events &amp; opportunities within next 2-3 months)</a:t>
            </a:r>
          </a:p>
          <a:p>
            <a:pPr marL="57150" indent="0" algn="ctr">
              <a:spcBef>
                <a:spcPts val="0"/>
              </a:spcBef>
              <a:buNone/>
            </a:pPr>
            <a:r>
              <a:rPr lang="en-US" sz="4800" dirty="0">
                <a:solidFill>
                  <a:srgbClr val="FF0000"/>
                </a:solidFill>
                <a:ea typeface="+mn-lt"/>
                <a:cs typeface="+mn-lt"/>
                <a:hlinkClick r:id="rId4">
                  <a:extLst>
                    <a:ext uri="{A12FA001-AC4F-418D-AE19-62706E023703}">
                      <ahyp:hlinkClr xmlns:ahyp="http://schemas.microsoft.com/office/drawing/2018/hyperlinkcolor" val="tx"/>
                    </a:ext>
                  </a:extLst>
                </a:hlinkClick>
              </a:rPr>
              <a:t>https://www.reynolds.k12.or.us/rhs/academics-0</a:t>
            </a:r>
            <a:endParaRPr lang="en-US" sz="4800" i="1" dirty="0">
              <a:solidFill>
                <a:schemeClr val="tx1"/>
              </a:solidFill>
            </a:endParaRPr>
          </a:p>
          <a:p>
            <a:pPr marL="57150" indent="0" algn="ctr">
              <a:spcBef>
                <a:spcPts val="0"/>
              </a:spcBef>
              <a:buNone/>
            </a:pPr>
            <a:endParaRPr lang="en-US" sz="2400" i="1" dirty="0">
              <a:solidFill>
                <a:schemeClr val="tx1"/>
              </a:solidFill>
            </a:endParaRPr>
          </a:p>
          <a:p>
            <a:pPr marL="57150" indent="0" algn="ctr">
              <a:spcBef>
                <a:spcPts val="0"/>
              </a:spcBef>
              <a:buNone/>
            </a:pPr>
            <a:r>
              <a:rPr lang="en-US" sz="4800" i="1" dirty="0">
                <a:solidFill>
                  <a:schemeClr val="tx1"/>
                </a:solidFill>
              </a:rPr>
              <a:t>Academics / College &amp; Career Center pages </a:t>
            </a:r>
            <a:endParaRPr lang="en-US" sz="4800" dirty="0">
              <a:solidFill>
                <a:schemeClr val="accent1">
                  <a:lumMod val="60000"/>
                  <a:lumOff val="40000"/>
                </a:schemeClr>
              </a:solidFill>
              <a:ea typeface="+mn-lt"/>
              <a:cs typeface="+mn-lt"/>
              <a:hlinkClick r:id="rId5">
                <a:extLst>
                  <a:ext uri="{A12FA001-AC4F-418D-AE19-62706E023703}">
                    <ahyp:hlinkClr xmlns:ahyp="http://schemas.microsoft.com/office/drawing/2018/hyperlinkcolor" val="tx"/>
                  </a:ext>
                </a:extLst>
              </a:hlinkClick>
            </a:endParaRPr>
          </a:p>
          <a:p>
            <a:pPr marL="57150" indent="0" algn="ctr">
              <a:spcBef>
                <a:spcPts val="0"/>
              </a:spcBef>
              <a:buNone/>
            </a:pPr>
            <a:r>
              <a:rPr lang="en-US" sz="4800" dirty="0">
                <a:solidFill>
                  <a:srgbClr val="FF0000"/>
                </a:solidFill>
                <a:ea typeface="+mn-lt"/>
                <a:cs typeface="+mn-lt"/>
                <a:hlinkClick r:id="rId5">
                  <a:extLst>
                    <a:ext uri="{A12FA001-AC4F-418D-AE19-62706E023703}">
                      <ahyp:hlinkClr xmlns:ahyp="http://schemas.microsoft.com/office/drawing/2018/hyperlinkcolor" val="tx"/>
                    </a:ext>
                  </a:extLst>
                </a:hlinkClick>
              </a:rPr>
              <a:t>https://www.reynolds.k12.or.us/rhs/college-and-career-center-0</a:t>
            </a:r>
            <a:endParaRPr lang="en-US" sz="4800" dirty="0">
              <a:solidFill>
                <a:srgbClr val="FF0000"/>
              </a:solidFill>
              <a:ea typeface="+mn-lt"/>
              <a:cs typeface="+mn-lt"/>
            </a:endParaRPr>
          </a:p>
          <a:p>
            <a:pPr marL="457200" lvl="1" indent="0">
              <a:spcBef>
                <a:spcPts val="0"/>
              </a:spcBef>
              <a:buNone/>
            </a:pPr>
            <a:endParaRPr lang="en-US" sz="2100" i="1" dirty="0">
              <a:solidFill>
                <a:schemeClr val="accent5">
                  <a:lumMod val="75000"/>
                </a:schemeClr>
              </a:solidFill>
            </a:endParaRPr>
          </a:p>
          <a:p>
            <a:pPr marL="457200" lvl="1" indent="0">
              <a:spcBef>
                <a:spcPts val="0"/>
              </a:spcBef>
              <a:buNone/>
            </a:pPr>
            <a:endParaRPr lang="en-US" b="1" dirty="0">
              <a:solidFill>
                <a:schemeClr val="accent5">
                  <a:lumMod val="75000"/>
                </a:schemeClr>
              </a:solidFill>
            </a:endParaRPr>
          </a:p>
          <a:p>
            <a:pPr marL="0" indent="0">
              <a:lnSpc>
                <a:spcPct val="120000"/>
              </a:lnSpc>
              <a:spcBef>
                <a:spcPts val="0"/>
              </a:spcBef>
              <a:buNone/>
            </a:pPr>
            <a:r>
              <a:rPr lang="en-US" sz="6400" b="1" dirty="0">
                <a:solidFill>
                  <a:schemeClr val="tx1"/>
                </a:solidFill>
              </a:rPr>
              <a:t>Check/join these Schoology Groups:</a:t>
            </a:r>
          </a:p>
          <a:p>
            <a:pPr lvl="1">
              <a:lnSpc>
                <a:spcPct val="120000"/>
              </a:lnSpc>
              <a:spcBef>
                <a:spcPts val="0"/>
              </a:spcBef>
              <a:buFont typeface="Arial" panose="020B0604020202020204" pitchFamily="34" charset="0"/>
              <a:buChar char="•"/>
            </a:pPr>
            <a:r>
              <a:rPr lang="en-US" sz="5400" b="1" i="1" dirty="0">
                <a:solidFill>
                  <a:schemeClr val="tx1"/>
                </a:solidFill>
              </a:rPr>
              <a:t>Class of 2024 Counseling </a:t>
            </a:r>
            <a:r>
              <a:rPr lang="en-US" sz="4400" dirty="0"/>
              <a:t>Access Code: DCFC-ZWWP-53D7Z</a:t>
            </a:r>
            <a:endParaRPr lang="en-US" sz="4400" b="1" i="1" dirty="0">
              <a:solidFill>
                <a:schemeClr val="tx1"/>
              </a:solidFill>
            </a:endParaRPr>
          </a:p>
          <a:p>
            <a:pPr lvl="1">
              <a:lnSpc>
                <a:spcPct val="120000"/>
              </a:lnSpc>
              <a:spcBef>
                <a:spcPts val="0"/>
              </a:spcBef>
              <a:buFont typeface="Arial" panose="020B0604020202020204" pitchFamily="34" charset="0"/>
              <a:buChar char="•"/>
            </a:pPr>
            <a:r>
              <a:rPr lang="en-US" sz="5400" b="1" i="1" dirty="0">
                <a:solidFill>
                  <a:schemeClr val="tx1"/>
                </a:solidFill>
              </a:rPr>
              <a:t>College &amp; Career Center </a:t>
            </a:r>
            <a:r>
              <a:rPr lang="en-US" sz="4400" dirty="0"/>
              <a:t>Access Code: PR7X-GGBF-M58XN</a:t>
            </a:r>
          </a:p>
          <a:p>
            <a:pPr marL="457200" lvl="1" indent="0">
              <a:lnSpc>
                <a:spcPct val="120000"/>
              </a:lnSpc>
              <a:spcBef>
                <a:spcPts val="0"/>
              </a:spcBef>
              <a:buNone/>
            </a:pPr>
            <a:endParaRPr lang="en-US" sz="2400" dirty="0"/>
          </a:p>
          <a:p>
            <a:pPr marL="57150" indent="0">
              <a:lnSpc>
                <a:spcPct val="90000"/>
              </a:lnSpc>
              <a:buNone/>
            </a:pPr>
            <a:r>
              <a:rPr lang="en-US" sz="6400" b="1" dirty="0">
                <a:solidFill>
                  <a:srgbClr val="FF0000"/>
                </a:solidFill>
              </a:rPr>
              <a:t>OTHER WAYS TO STAY IN THE KNOW…</a:t>
            </a:r>
          </a:p>
          <a:p>
            <a:pPr marL="457200" lvl="1" indent="0">
              <a:lnSpc>
                <a:spcPct val="90000"/>
              </a:lnSpc>
              <a:buNone/>
            </a:pPr>
            <a:r>
              <a:rPr lang="en-US" sz="6200" b="1" dirty="0">
                <a:solidFill>
                  <a:schemeClr val="tx1"/>
                </a:solidFill>
              </a:rPr>
              <a:t>Raider News </a:t>
            </a:r>
            <a:r>
              <a:rPr lang="en-US" sz="4600" i="1" dirty="0">
                <a:solidFill>
                  <a:schemeClr val="tx1"/>
                </a:solidFill>
              </a:rPr>
              <a:t>(Daily Announcements during P4/P8)</a:t>
            </a:r>
          </a:p>
          <a:p>
            <a:pPr marL="457200" lvl="1" indent="0">
              <a:lnSpc>
                <a:spcPct val="90000"/>
              </a:lnSpc>
              <a:buNone/>
            </a:pPr>
            <a:r>
              <a:rPr lang="en-US" sz="6200" b="1" dirty="0">
                <a:solidFill>
                  <a:schemeClr val="tx1"/>
                </a:solidFill>
              </a:rPr>
              <a:t>Senior teachers’ announcements </a:t>
            </a:r>
            <a:r>
              <a:rPr lang="en-US" sz="5200" i="1" dirty="0">
                <a:solidFill>
                  <a:schemeClr val="tx1"/>
                </a:solidFill>
              </a:rPr>
              <a:t>(Synergy, Schoology)</a:t>
            </a:r>
          </a:p>
          <a:p>
            <a:pPr marL="57150" indent="0">
              <a:lnSpc>
                <a:spcPct val="90000"/>
              </a:lnSpc>
              <a:buNone/>
            </a:pPr>
            <a:r>
              <a:rPr lang="en-US" sz="6400" b="1" dirty="0">
                <a:solidFill>
                  <a:schemeClr val="tx1"/>
                </a:solidFill>
              </a:rPr>
              <a:t>	Stop by</a:t>
            </a:r>
            <a:r>
              <a:rPr lang="en-US" sz="5800" b="1" dirty="0">
                <a:solidFill>
                  <a:schemeClr val="tx1"/>
                </a:solidFill>
              </a:rPr>
              <a:t> </a:t>
            </a:r>
            <a:r>
              <a:rPr lang="en-US" sz="5400" dirty="0">
                <a:solidFill>
                  <a:schemeClr val="tx1"/>
                </a:solidFill>
              </a:rPr>
              <a:t>during lunches or if you have a free period</a:t>
            </a:r>
            <a:endParaRPr lang="en-US" sz="6400" b="1" dirty="0">
              <a:solidFill>
                <a:schemeClr val="tx1"/>
              </a:solidFill>
            </a:endParaRPr>
          </a:p>
          <a:p>
            <a:pPr marL="0" indent="0">
              <a:lnSpc>
                <a:spcPct val="120000"/>
              </a:lnSpc>
              <a:spcBef>
                <a:spcPts val="0"/>
              </a:spcBef>
              <a:buNone/>
            </a:pPr>
            <a:r>
              <a:rPr lang="en-US" sz="6400" b="1" dirty="0">
                <a:solidFill>
                  <a:schemeClr val="tx1"/>
                </a:solidFill>
              </a:rPr>
              <a:t>	Schedule an appointment</a:t>
            </a:r>
          </a:p>
          <a:p>
            <a:pPr marL="0" indent="0" algn="ctr">
              <a:lnSpc>
                <a:spcPct val="120000"/>
              </a:lnSpc>
              <a:spcBef>
                <a:spcPts val="0"/>
              </a:spcBef>
              <a:buNone/>
            </a:pPr>
            <a:r>
              <a:rPr lang="en-US" sz="5200" i="1" dirty="0">
                <a:solidFill>
                  <a:schemeClr val="tx1"/>
                </a:solidFill>
              </a:rPr>
              <a:t>If you’re caught up with work in class, ask your teacher </a:t>
            </a:r>
          </a:p>
          <a:p>
            <a:pPr marL="0" indent="0" algn="ctr">
              <a:lnSpc>
                <a:spcPct val="120000"/>
              </a:lnSpc>
              <a:spcBef>
                <a:spcPts val="0"/>
              </a:spcBef>
              <a:buNone/>
            </a:pPr>
            <a:r>
              <a:rPr lang="en-US" sz="5200" i="1" dirty="0">
                <a:solidFill>
                  <a:schemeClr val="tx1"/>
                </a:solidFill>
              </a:rPr>
              <a:t>for a pass to visit the CCC</a:t>
            </a:r>
            <a:endParaRPr lang="en-US" sz="5200" b="1" i="1" dirty="0">
              <a:solidFill>
                <a:schemeClr val="tx1"/>
              </a:solidFill>
            </a:endParaRPr>
          </a:p>
          <a:p>
            <a:pPr marL="0" indent="0" algn="ctr">
              <a:lnSpc>
                <a:spcPct val="120000"/>
              </a:lnSpc>
              <a:spcBef>
                <a:spcPts val="0"/>
              </a:spcBef>
              <a:buNone/>
            </a:pPr>
            <a:r>
              <a:rPr lang="en-US" sz="6400" b="1" dirty="0">
                <a:solidFill>
                  <a:schemeClr val="tx1"/>
                </a:solidFill>
              </a:rPr>
              <a:t>Check the doors/windows for flyers/announcements</a:t>
            </a:r>
          </a:p>
          <a:p>
            <a:pPr marL="114300" indent="0" algn="ctr">
              <a:lnSpc>
                <a:spcPct val="90000"/>
              </a:lnSpc>
              <a:buNone/>
            </a:pPr>
            <a:r>
              <a:rPr lang="en-US" sz="6000" b="1" dirty="0">
                <a:solidFill>
                  <a:schemeClr val="tx1"/>
                </a:solidFill>
              </a:rPr>
              <a:t>Email</a:t>
            </a:r>
            <a:r>
              <a:rPr lang="en-US" sz="6000" dirty="0">
                <a:solidFill>
                  <a:schemeClr val="tx1"/>
                </a:solidFill>
              </a:rPr>
              <a:t>    </a:t>
            </a:r>
            <a:r>
              <a:rPr lang="en-US" sz="6000" dirty="0">
                <a:solidFill>
                  <a:schemeClr val="tx1"/>
                </a:solidFill>
                <a:hlinkClick r:id="rId6">
                  <a:extLst>
                    <a:ext uri="{A12FA001-AC4F-418D-AE19-62706E023703}">
                      <ahyp:hlinkClr xmlns:ahyp="http://schemas.microsoft.com/office/drawing/2018/hyperlinkcolor" val="tx"/>
                    </a:ext>
                  </a:extLst>
                </a:hlinkClick>
              </a:rPr>
              <a:t>sselby@rsd7.net</a:t>
            </a:r>
            <a:r>
              <a:rPr lang="en-US" sz="6000" dirty="0">
                <a:solidFill>
                  <a:schemeClr val="tx1"/>
                </a:solidFill>
              </a:rPr>
              <a:t>   |   </a:t>
            </a:r>
            <a:r>
              <a:rPr lang="en-US" sz="6000" b="1" dirty="0">
                <a:solidFill>
                  <a:schemeClr val="tx1"/>
                </a:solidFill>
              </a:rPr>
              <a:t>Call </a:t>
            </a:r>
            <a:r>
              <a:rPr lang="en-US" sz="6000" dirty="0">
                <a:solidFill>
                  <a:schemeClr val="tx1"/>
                </a:solidFill>
              </a:rPr>
              <a:t>503.667.3186 </a:t>
            </a:r>
            <a:r>
              <a:rPr lang="en-US" sz="6000" b="1" dirty="0">
                <a:solidFill>
                  <a:schemeClr val="tx1"/>
                </a:solidFill>
              </a:rPr>
              <a:t>x1077</a:t>
            </a:r>
          </a:p>
          <a:p>
            <a:pPr marL="457200" lvl="1" indent="0">
              <a:lnSpc>
                <a:spcPct val="90000"/>
              </a:lnSpc>
              <a:buNone/>
            </a:pPr>
            <a:endParaRPr lang="en-US" sz="1700" b="1" dirty="0">
              <a:solidFill>
                <a:schemeClr val="tx2"/>
              </a:solidFill>
            </a:endParaRPr>
          </a:p>
          <a:p>
            <a:pPr marL="57150" indent="0">
              <a:lnSpc>
                <a:spcPct val="90000"/>
              </a:lnSpc>
              <a:buNone/>
            </a:pPr>
            <a:r>
              <a:rPr lang="en-US" sz="4800" i="1" dirty="0">
                <a:solidFill>
                  <a:schemeClr val="accent6">
                    <a:lumMod val="75000"/>
                  </a:schemeClr>
                </a:solidFill>
              </a:rPr>
              <a:t>Set reminders in your cell phone or use your planner to stay organized! </a:t>
            </a:r>
          </a:p>
          <a:p>
            <a:pPr marL="0" indent="0" algn="r">
              <a:lnSpc>
                <a:spcPct val="90000"/>
              </a:lnSpc>
              <a:buNone/>
            </a:pPr>
            <a:endParaRPr lang="en-US" sz="6000" dirty="0">
              <a:solidFill>
                <a:schemeClr val="accent6">
                  <a:lumMod val="75000"/>
                </a:schemeClr>
              </a:solidFill>
            </a:endParaRPr>
          </a:p>
          <a:p>
            <a:pPr algn="r">
              <a:lnSpc>
                <a:spcPct val="90000"/>
              </a:lnSpc>
            </a:pPr>
            <a:endParaRPr lang="en-US" sz="1500" dirty="0">
              <a:solidFill>
                <a:schemeClr val="accent6">
                  <a:lumMod val="75000"/>
                </a:schemeClr>
              </a:solidFill>
            </a:endParaRPr>
          </a:p>
          <a:p>
            <a:pPr>
              <a:lnSpc>
                <a:spcPct val="90000"/>
              </a:lnSpc>
            </a:pPr>
            <a:endParaRPr lang="en-US" sz="1500" dirty="0">
              <a:solidFill>
                <a:schemeClr val="bg1"/>
              </a:solidFill>
            </a:endParaRPr>
          </a:p>
        </p:txBody>
      </p:sp>
      <p:pic>
        <p:nvPicPr>
          <p:cNvPr id="6150" name="Picture 6" descr="Tarrant Transit Alliance - Stay Informed">
            <a:extLst>
              <a:ext uri="{FF2B5EF4-FFF2-40B4-BE49-F238E27FC236}">
                <a16:creationId xmlns:a16="http://schemas.microsoft.com/office/drawing/2014/main" id="{C81A81E5-4C20-44AE-8768-84B9720008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14079" y="1467223"/>
            <a:ext cx="4828707" cy="1448612"/>
          </a:xfrm>
          <a:prstGeom prst="rect">
            <a:avLst/>
          </a:prstGeom>
          <a:noFill/>
          <a:extLst>
            <a:ext uri="{909E8E84-426E-40DD-AFC4-6F175D3DCCD1}">
              <a14:hiddenFill xmlns:a14="http://schemas.microsoft.com/office/drawing/2010/main">
                <a:solidFill>
                  <a:srgbClr val="FFFFFF"/>
                </a:solidFill>
              </a14:hiddenFill>
            </a:ext>
          </a:extLst>
        </p:spPr>
      </p:pic>
      <p:sp>
        <p:nvSpPr>
          <p:cNvPr id="6158" name="Rectangle 148">
            <a:extLst>
              <a:ext uri="{FF2B5EF4-FFF2-40B4-BE49-F238E27FC236}">
                <a16:creationId xmlns:a16="http://schemas.microsoft.com/office/drawing/2014/main" id="{F3075F69-BD3F-42CD-B3E9-4A817B315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146" name="Picture 2" descr="Stay Informed - Tyler Elementary School">
            <a:extLst>
              <a:ext uri="{FF2B5EF4-FFF2-40B4-BE49-F238E27FC236}">
                <a16:creationId xmlns:a16="http://schemas.microsoft.com/office/drawing/2014/main" id="{45B1CBBE-98AA-4A49-8087-4E7A1506CA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9164" r="-3" b="15133"/>
          <a:stretch/>
        </p:blipFill>
        <p:spPr bwMode="auto">
          <a:xfrm>
            <a:off x="7149581" y="3708649"/>
            <a:ext cx="4125337" cy="271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0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BB3B84-8068-4421-A3B8-A692E2066DBA}"/>
              </a:ext>
            </a:extLst>
          </p:cNvPr>
          <p:cNvPicPr>
            <a:picLocks noChangeAspect="1"/>
          </p:cNvPicPr>
          <p:nvPr/>
        </p:nvPicPr>
        <p:blipFill>
          <a:blip r:embed="rId2"/>
          <a:stretch>
            <a:fillRect/>
          </a:stretch>
        </p:blipFill>
        <p:spPr>
          <a:xfrm>
            <a:off x="551159" y="0"/>
            <a:ext cx="11089682" cy="6858000"/>
          </a:xfrm>
          <a:prstGeom prst="rect">
            <a:avLst/>
          </a:prstGeom>
        </p:spPr>
      </p:pic>
    </p:spTree>
    <p:extLst>
      <p:ext uri="{BB962C8B-B14F-4D97-AF65-F5344CB8AC3E}">
        <p14:creationId xmlns:p14="http://schemas.microsoft.com/office/powerpoint/2010/main" val="163744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30B870F-AD2B-4960-A146-712A43F0F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A724E19-CD8F-426C-BE70-7049BA89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480060"/>
            <a:ext cx="4980094" cy="3927687"/>
          </a:xfrm>
          <a:prstGeom prst="rect">
            <a:avLst/>
          </a:prstGeom>
          <a:solidFill>
            <a:srgbClr val="FFFFFF"/>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a:extLst>
              <a:ext uri="{FF2B5EF4-FFF2-40B4-BE49-F238E27FC236}">
                <a16:creationId xmlns:a16="http://schemas.microsoft.com/office/drawing/2014/main" id="{7E906438-D389-40FA-B426-B48CCAE215E7}"/>
              </a:ext>
            </a:extLst>
          </p:cNvPr>
          <p:cNvPicPr>
            <a:picLocks noChangeAspect="1"/>
          </p:cNvPicPr>
          <p:nvPr/>
        </p:nvPicPr>
        <p:blipFill>
          <a:blip r:embed="rId2"/>
          <a:stretch>
            <a:fillRect/>
          </a:stretch>
        </p:blipFill>
        <p:spPr>
          <a:xfrm>
            <a:off x="477011" y="1047739"/>
            <a:ext cx="4859717" cy="2381261"/>
          </a:xfrm>
          <a:prstGeom prst="rect">
            <a:avLst/>
          </a:prstGeom>
        </p:spPr>
      </p:pic>
      <p:sp>
        <p:nvSpPr>
          <p:cNvPr id="25" name="Rectangle 24">
            <a:extLst>
              <a:ext uri="{FF2B5EF4-FFF2-40B4-BE49-F238E27FC236}">
                <a16:creationId xmlns:a16="http://schemas.microsoft.com/office/drawing/2014/main" id="{D661C5D2-8711-46AB-9AFC-243849E6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3658" y="480060"/>
            <a:ext cx="6101331" cy="1298484"/>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87F97-50F5-4D43-9B71-C1D6EBA8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4" y="4576875"/>
            <a:ext cx="4970189" cy="1812069"/>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E7B0291-482C-4D02-AEC6-85BE052BE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3658" y="1939412"/>
            <a:ext cx="6101331" cy="4449533"/>
          </a:xfrm>
          <a:prstGeom prst="rect">
            <a:avLst/>
          </a:prstGeom>
          <a:solidFill>
            <a:srgbClr val="FFFFFF"/>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6" name="Picture 5">
            <a:extLst>
              <a:ext uri="{FF2B5EF4-FFF2-40B4-BE49-F238E27FC236}">
                <a16:creationId xmlns:a16="http://schemas.microsoft.com/office/drawing/2014/main" id="{B2612EF0-091B-4C87-9EDB-14DE8E7D67B8}"/>
              </a:ext>
            </a:extLst>
          </p:cNvPr>
          <p:cNvPicPr>
            <a:picLocks noChangeAspect="1"/>
          </p:cNvPicPr>
          <p:nvPr/>
        </p:nvPicPr>
        <p:blipFill>
          <a:blip r:embed="rId3"/>
          <a:stretch>
            <a:fillRect/>
          </a:stretch>
        </p:blipFill>
        <p:spPr>
          <a:xfrm>
            <a:off x="5779855" y="2876298"/>
            <a:ext cx="5768679" cy="2581483"/>
          </a:xfrm>
          <a:prstGeom prst="rect">
            <a:avLst/>
          </a:prstGeom>
        </p:spPr>
      </p:pic>
    </p:spTree>
    <p:extLst>
      <p:ext uri="{BB962C8B-B14F-4D97-AF65-F5344CB8AC3E}">
        <p14:creationId xmlns:p14="http://schemas.microsoft.com/office/powerpoint/2010/main" val="373851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87D41E56-DB36-48D9-B935-F8A0C440A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81" name="Group 3080">
            <a:extLst>
              <a:ext uri="{FF2B5EF4-FFF2-40B4-BE49-F238E27FC236}">
                <a16:creationId xmlns:a16="http://schemas.microsoft.com/office/drawing/2014/main" id="{C38A8EE7-456D-4F3F-BF9A-0E602114D5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3082" name="Oval 3081">
              <a:extLst>
                <a:ext uri="{FF2B5EF4-FFF2-40B4-BE49-F238E27FC236}">
                  <a16:creationId xmlns:a16="http://schemas.microsoft.com/office/drawing/2014/main" id="{6709B963-70F1-4F1E-AC04-DF440DFC0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BBFE0C99-6C86-4008-A7DA-1FDAF68D0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Rectangle 3083">
              <a:extLst>
                <a:ext uri="{FF2B5EF4-FFF2-40B4-BE49-F238E27FC236}">
                  <a16:creationId xmlns:a16="http://schemas.microsoft.com/office/drawing/2014/main" id="{6BC2A4F5-4A37-4392-B5A8-2F6643A07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100728" y="402165"/>
              <a:ext cx="4667937"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85" name="Freeform 5">
              <a:extLst>
                <a:ext uri="{FF2B5EF4-FFF2-40B4-BE49-F238E27FC236}">
                  <a16:creationId xmlns:a16="http://schemas.microsoft.com/office/drawing/2014/main" id="{F5B1938E-3348-4D35-96E2-F3D1BD5CF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68624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86" name="Freeform 5">
              <a:extLst>
                <a:ext uri="{FF2B5EF4-FFF2-40B4-BE49-F238E27FC236}">
                  <a16:creationId xmlns:a16="http://schemas.microsoft.com/office/drawing/2014/main" id="{8C3F1C98-1583-404B-B3E9-DBFD98564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59735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7" name="Freeform 5">
              <a:extLst>
                <a:ext uri="{FF2B5EF4-FFF2-40B4-BE49-F238E27FC236}">
                  <a16:creationId xmlns:a16="http://schemas.microsoft.com/office/drawing/2014/main" id="{388F8DEC-FF41-4837-9203-E21296722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40685D0-A193-4D0E-AB86-62324912BF78}"/>
              </a:ext>
            </a:extLst>
          </p:cNvPr>
          <p:cNvSpPr>
            <a:spLocks noGrp="1"/>
          </p:cNvSpPr>
          <p:nvPr>
            <p:ph type="title"/>
          </p:nvPr>
        </p:nvSpPr>
        <p:spPr>
          <a:xfrm>
            <a:off x="423335" y="475795"/>
            <a:ext cx="6086426" cy="650085"/>
          </a:xfrm>
        </p:spPr>
        <p:txBody>
          <a:bodyPr>
            <a:normAutofit/>
          </a:bodyPr>
          <a:lstStyle/>
          <a:p>
            <a:pPr>
              <a:lnSpc>
                <a:spcPct val="90000"/>
              </a:lnSpc>
            </a:pPr>
            <a:r>
              <a:rPr lang="en-US" sz="2200" b="1" dirty="0">
                <a:solidFill>
                  <a:schemeClr val="bg1">
                    <a:lumMod val="75000"/>
                  </a:schemeClr>
                </a:solidFill>
              </a:rPr>
              <a:t>Community Service/Volunteering</a:t>
            </a:r>
            <a:br>
              <a:rPr lang="en-US" sz="2200" b="1" dirty="0"/>
            </a:br>
            <a:r>
              <a:rPr lang="en-US" sz="1300" dirty="0">
                <a:solidFill>
                  <a:srgbClr val="92D050"/>
                </a:solidFill>
                <a:hlinkClick r:id="rId3">
                  <a:extLst>
                    <a:ext uri="{A12FA001-AC4F-418D-AE19-62706E023703}">
                      <ahyp:hlinkClr xmlns:ahyp="http://schemas.microsoft.com/office/drawing/2018/hyperlinkcolor" val="tx"/>
                    </a:ext>
                  </a:extLst>
                </a:hlinkClick>
              </a:rPr>
              <a:t>https://www.reynolds.k12.or.us/rhs/community-service-volunteerism</a:t>
            </a:r>
            <a:endParaRPr lang="en-US" sz="1300" dirty="0">
              <a:solidFill>
                <a:srgbClr val="FF0000"/>
              </a:solidFill>
            </a:endParaRPr>
          </a:p>
        </p:txBody>
      </p:sp>
      <p:sp>
        <p:nvSpPr>
          <p:cNvPr id="3" name="Content Placeholder 2">
            <a:extLst>
              <a:ext uri="{FF2B5EF4-FFF2-40B4-BE49-F238E27FC236}">
                <a16:creationId xmlns:a16="http://schemas.microsoft.com/office/drawing/2014/main" id="{A93C57FE-17F8-4B01-8D18-5077C0ED7093}"/>
              </a:ext>
            </a:extLst>
          </p:cNvPr>
          <p:cNvSpPr>
            <a:spLocks noGrp="1"/>
          </p:cNvSpPr>
          <p:nvPr>
            <p:ph idx="1"/>
          </p:nvPr>
        </p:nvSpPr>
        <p:spPr>
          <a:xfrm>
            <a:off x="540208" y="1131742"/>
            <a:ext cx="5756998" cy="5231062"/>
          </a:xfrm>
        </p:spPr>
        <p:txBody>
          <a:bodyPr anchor="ctr">
            <a:normAutofit fontScale="92500" lnSpcReduction="10000"/>
          </a:bodyPr>
          <a:lstStyle/>
          <a:p>
            <a:pPr marL="0" indent="0">
              <a:lnSpc>
                <a:spcPct val="90000"/>
              </a:lnSpc>
              <a:spcBef>
                <a:spcPts val="0"/>
              </a:spcBef>
              <a:buNone/>
            </a:pPr>
            <a:endParaRPr lang="en-US" sz="800" dirty="0">
              <a:solidFill>
                <a:schemeClr val="bg1"/>
              </a:solidFill>
            </a:endParaRPr>
          </a:p>
          <a:p>
            <a:pPr marL="0" indent="0">
              <a:lnSpc>
                <a:spcPct val="90000"/>
              </a:lnSpc>
              <a:spcBef>
                <a:spcPts val="0"/>
              </a:spcBef>
              <a:buNone/>
            </a:pPr>
            <a:r>
              <a:rPr lang="en-US" sz="1600" dirty="0">
                <a:solidFill>
                  <a:schemeClr val="bg1"/>
                </a:solidFill>
              </a:rPr>
              <a:t>Besides feeling good about yourself and supporting others in your local communities, volunteering &amp; community service activities also look great on college &amp; scholarship applications.</a:t>
            </a:r>
            <a:endParaRPr lang="en-US" sz="1500" b="1" dirty="0">
              <a:solidFill>
                <a:srgbClr val="92D050"/>
              </a:solidFill>
            </a:endParaRPr>
          </a:p>
          <a:p>
            <a:pPr marL="0" indent="0" algn="ctr">
              <a:lnSpc>
                <a:spcPct val="90000"/>
              </a:lnSpc>
              <a:spcBef>
                <a:spcPts val="0"/>
              </a:spcBef>
              <a:buNone/>
            </a:pPr>
            <a:endParaRPr lang="en-US" sz="1700" b="1" dirty="0">
              <a:solidFill>
                <a:srgbClr val="92D050"/>
              </a:solidFill>
            </a:endParaRPr>
          </a:p>
          <a:p>
            <a:pPr marL="0" indent="0" algn="ctr">
              <a:lnSpc>
                <a:spcPct val="90000"/>
              </a:lnSpc>
              <a:spcBef>
                <a:spcPts val="0"/>
              </a:spcBef>
              <a:buNone/>
            </a:pPr>
            <a:r>
              <a:rPr lang="en-US" sz="1700" b="1" dirty="0">
                <a:solidFill>
                  <a:srgbClr val="92D050"/>
                </a:solidFill>
              </a:rPr>
              <a:t>DID YOU KNOW</a:t>
            </a:r>
            <a:r>
              <a:rPr lang="en-US" sz="1700" dirty="0">
                <a:solidFill>
                  <a:schemeClr val="bg1"/>
                </a:solidFill>
              </a:rPr>
              <a:t>…you can earn the </a:t>
            </a:r>
          </a:p>
          <a:p>
            <a:pPr marL="0" indent="0" algn="ctr">
              <a:lnSpc>
                <a:spcPct val="90000"/>
              </a:lnSpc>
              <a:spcBef>
                <a:spcPts val="0"/>
              </a:spcBef>
              <a:buNone/>
            </a:pPr>
            <a:r>
              <a:rPr lang="en-US" sz="1700" b="1" i="1" dirty="0">
                <a:solidFill>
                  <a:schemeClr val="bg1">
                    <a:lumMod val="75000"/>
                  </a:schemeClr>
                </a:solidFill>
              </a:rPr>
              <a:t>silver “Extra Mile” cord </a:t>
            </a:r>
            <a:r>
              <a:rPr lang="en-US" sz="1700" dirty="0">
                <a:solidFill>
                  <a:schemeClr val="bg1"/>
                </a:solidFill>
              </a:rPr>
              <a:t>to wear at graduation? </a:t>
            </a:r>
          </a:p>
          <a:p>
            <a:pPr marL="0" indent="0">
              <a:lnSpc>
                <a:spcPct val="90000"/>
              </a:lnSpc>
              <a:spcBef>
                <a:spcPts val="0"/>
              </a:spcBef>
              <a:buNone/>
            </a:pPr>
            <a:endParaRPr lang="en-US" sz="1000" dirty="0">
              <a:solidFill>
                <a:schemeClr val="bg1"/>
              </a:solidFill>
            </a:endParaRPr>
          </a:p>
          <a:p>
            <a:pPr marL="0" indent="0">
              <a:lnSpc>
                <a:spcPct val="90000"/>
              </a:lnSpc>
              <a:spcBef>
                <a:spcPts val="0"/>
              </a:spcBef>
              <a:buNone/>
            </a:pPr>
            <a:endParaRPr lang="en-US" sz="800" dirty="0">
              <a:solidFill>
                <a:schemeClr val="bg1"/>
              </a:solidFill>
            </a:endParaRPr>
          </a:p>
          <a:p>
            <a:pPr marL="0" indent="0">
              <a:lnSpc>
                <a:spcPct val="90000"/>
              </a:lnSpc>
              <a:spcBef>
                <a:spcPts val="0"/>
              </a:spcBef>
              <a:buNone/>
            </a:pPr>
            <a:r>
              <a:rPr lang="en-US" sz="1600" b="1" dirty="0">
                <a:solidFill>
                  <a:schemeClr val="bg1">
                    <a:lumMod val="75000"/>
                  </a:schemeClr>
                </a:solidFill>
              </a:rPr>
              <a:t>HOW DO I EARN THE SILVER EXTRA MILE CORD? </a:t>
            </a:r>
          </a:p>
          <a:p>
            <a:pPr marL="0" indent="0">
              <a:lnSpc>
                <a:spcPct val="90000"/>
              </a:lnSpc>
              <a:spcBef>
                <a:spcPts val="0"/>
              </a:spcBef>
              <a:buNone/>
            </a:pPr>
            <a:endParaRPr lang="en-US" sz="600" b="1" dirty="0">
              <a:solidFill>
                <a:schemeClr val="bg1">
                  <a:lumMod val="75000"/>
                </a:schemeClr>
              </a:solidFill>
            </a:endParaRPr>
          </a:p>
          <a:p>
            <a:pPr lvl="1">
              <a:lnSpc>
                <a:spcPct val="90000"/>
              </a:lnSpc>
              <a:spcBef>
                <a:spcPts val="0"/>
              </a:spcBef>
            </a:pPr>
            <a:r>
              <a:rPr lang="en-US" sz="1500" dirty="0">
                <a:solidFill>
                  <a:schemeClr val="bg1"/>
                </a:solidFill>
              </a:rPr>
              <a:t>By performing and logging </a:t>
            </a:r>
            <a:r>
              <a:rPr lang="en-US" sz="1500" b="1" dirty="0">
                <a:solidFill>
                  <a:schemeClr val="bg1"/>
                </a:solidFill>
              </a:rPr>
              <a:t>250+ hours</a:t>
            </a:r>
            <a:r>
              <a:rPr lang="en-US" sz="1500" dirty="0">
                <a:solidFill>
                  <a:schemeClr val="bg1"/>
                </a:solidFill>
              </a:rPr>
              <a:t> of qualified &amp; verified community service activities between </a:t>
            </a:r>
          </a:p>
          <a:p>
            <a:pPr marL="457200" lvl="1" indent="0">
              <a:lnSpc>
                <a:spcPct val="90000"/>
              </a:lnSpc>
              <a:spcBef>
                <a:spcPts val="0"/>
              </a:spcBef>
              <a:buNone/>
            </a:pPr>
            <a:r>
              <a:rPr lang="en-US" sz="1500" dirty="0">
                <a:solidFill>
                  <a:schemeClr val="bg1"/>
                </a:solidFill>
              </a:rPr>
              <a:t>      GR 9-GR 12 </a:t>
            </a:r>
            <a:r>
              <a:rPr lang="en-US" sz="1500" i="1" dirty="0">
                <a:solidFill>
                  <a:schemeClr val="bg1"/>
                </a:solidFill>
              </a:rPr>
              <a:t>(includes  summer after 8</a:t>
            </a:r>
            <a:r>
              <a:rPr lang="en-US" sz="1500" i="1" baseline="30000" dirty="0">
                <a:solidFill>
                  <a:schemeClr val="bg1"/>
                </a:solidFill>
              </a:rPr>
              <a:t>th</a:t>
            </a:r>
            <a:r>
              <a:rPr lang="en-US" sz="1500" i="1" dirty="0">
                <a:solidFill>
                  <a:schemeClr val="bg1"/>
                </a:solidFill>
              </a:rPr>
              <a:t> grade)</a:t>
            </a:r>
          </a:p>
          <a:p>
            <a:pPr marL="457200" lvl="1" indent="0">
              <a:lnSpc>
                <a:spcPct val="90000"/>
              </a:lnSpc>
              <a:spcBef>
                <a:spcPts val="0"/>
              </a:spcBef>
              <a:buNone/>
            </a:pPr>
            <a:endParaRPr lang="en-US" dirty="0">
              <a:solidFill>
                <a:schemeClr val="bg1"/>
              </a:solidFill>
            </a:endParaRPr>
          </a:p>
          <a:p>
            <a:pPr marL="0" lvl="1" indent="0">
              <a:lnSpc>
                <a:spcPct val="90000"/>
              </a:lnSpc>
              <a:spcBef>
                <a:spcPts val="0"/>
              </a:spcBef>
              <a:buNone/>
            </a:pPr>
            <a:endParaRPr lang="en-US" sz="800" b="1" dirty="0">
              <a:solidFill>
                <a:schemeClr val="bg1">
                  <a:lumMod val="75000"/>
                </a:schemeClr>
              </a:solidFill>
            </a:endParaRPr>
          </a:p>
          <a:p>
            <a:pPr marL="0" lvl="1" indent="0">
              <a:lnSpc>
                <a:spcPct val="90000"/>
              </a:lnSpc>
              <a:spcBef>
                <a:spcPts val="0"/>
              </a:spcBef>
              <a:buNone/>
            </a:pPr>
            <a:r>
              <a:rPr lang="en-US" b="1" dirty="0">
                <a:solidFill>
                  <a:schemeClr val="bg1">
                    <a:lumMod val="75000"/>
                  </a:schemeClr>
                </a:solidFill>
              </a:rPr>
              <a:t>WHAT DO I NEED TO DO TO QUALIFY FOR THE SILVER CORD?</a:t>
            </a:r>
          </a:p>
          <a:p>
            <a:pPr marL="0" lvl="1" indent="0">
              <a:lnSpc>
                <a:spcPct val="90000"/>
              </a:lnSpc>
              <a:spcBef>
                <a:spcPts val="0"/>
              </a:spcBef>
              <a:buNone/>
            </a:pPr>
            <a:r>
              <a:rPr lang="en-US" sz="1500" b="1" dirty="0">
                <a:solidFill>
                  <a:schemeClr val="bg1">
                    <a:lumMod val="75000"/>
                  </a:schemeClr>
                </a:solidFill>
              </a:rPr>
              <a:t> </a:t>
            </a:r>
            <a:r>
              <a:rPr lang="en-US" sz="1500" dirty="0">
                <a:solidFill>
                  <a:schemeClr val="bg1"/>
                </a:solidFill>
              </a:rPr>
              <a:t>  Fill out a </a:t>
            </a:r>
            <a:r>
              <a:rPr lang="en-US" sz="1500" b="1" i="1" dirty="0">
                <a:solidFill>
                  <a:schemeClr val="bg1"/>
                </a:solidFill>
              </a:rPr>
              <a:t>COMMUNITY SERVICE LOG </a:t>
            </a:r>
            <a:r>
              <a:rPr lang="en-US" sz="1500" i="1" dirty="0">
                <a:solidFill>
                  <a:schemeClr val="bg1"/>
                </a:solidFill>
              </a:rPr>
              <a:t>(or a </a:t>
            </a:r>
            <a:r>
              <a:rPr lang="en-US" sz="1500" b="1" i="1" dirty="0">
                <a:solidFill>
                  <a:schemeClr val="bg1"/>
                </a:solidFill>
              </a:rPr>
              <a:t>resume</a:t>
            </a:r>
            <a:r>
              <a:rPr lang="en-US" sz="1500" i="1" dirty="0">
                <a:solidFill>
                  <a:schemeClr val="bg1"/>
                </a:solidFill>
              </a:rPr>
              <a:t> that includes the same info) </a:t>
            </a:r>
            <a:r>
              <a:rPr lang="en-US" sz="1500" dirty="0">
                <a:solidFill>
                  <a:schemeClr val="bg1"/>
                </a:solidFill>
              </a:rPr>
              <a:t>to track your volunteer hours</a:t>
            </a:r>
          </a:p>
          <a:p>
            <a:pPr marL="457200" lvl="3" indent="0">
              <a:lnSpc>
                <a:spcPct val="90000"/>
              </a:lnSpc>
              <a:spcBef>
                <a:spcPts val="0"/>
              </a:spcBef>
            </a:pPr>
            <a:endParaRPr lang="en-US" sz="1500" dirty="0">
              <a:solidFill>
                <a:schemeClr val="bg1"/>
              </a:solidFill>
            </a:endParaRPr>
          </a:p>
          <a:p>
            <a:pPr marL="457200" lvl="3" indent="0">
              <a:lnSpc>
                <a:spcPct val="90000"/>
              </a:lnSpc>
              <a:spcBef>
                <a:spcPts val="0"/>
              </a:spcBef>
            </a:pPr>
            <a:r>
              <a:rPr lang="en-US" sz="1500" dirty="0">
                <a:solidFill>
                  <a:schemeClr val="bg1"/>
                </a:solidFill>
              </a:rPr>
              <a:t>Keep track of your </a:t>
            </a:r>
            <a:r>
              <a:rPr lang="en-US" sz="1500" b="1" dirty="0">
                <a:solidFill>
                  <a:schemeClr val="bg1"/>
                </a:solidFill>
              </a:rPr>
              <a:t>HOURS</a:t>
            </a:r>
            <a:r>
              <a:rPr lang="en-US" sz="1500" dirty="0">
                <a:solidFill>
                  <a:schemeClr val="bg1"/>
                </a:solidFill>
              </a:rPr>
              <a:t> </a:t>
            </a:r>
            <a:r>
              <a:rPr lang="en-US" sz="1500" u="sng" dirty="0">
                <a:solidFill>
                  <a:schemeClr val="bg1"/>
                </a:solidFill>
              </a:rPr>
              <a:t>and</a:t>
            </a:r>
            <a:r>
              <a:rPr lang="en-US" sz="1500" dirty="0">
                <a:solidFill>
                  <a:schemeClr val="bg1"/>
                </a:solidFill>
              </a:rPr>
              <a:t> </a:t>
            </a:r>
            <a:r>
              <a:rPr lang="en-US" sz="1500" b="1" dirty="0">
                <a:solidFill>
                  <a:schemeClr val="bg1"/>
                </a:solidFill>
              </a:rPr>
              <a:t>COMMUNITY SERVICE LOGS </a:t>
            </a:r>
            <a:r>
              <a:rPr lang="en-US" sz="1500" dirty="0">
                <a:solidFill>
                  <a:schemeClr val="bg1"/>
                </a:solidFill>
              </a:rPr>
              <a:t>throughout high school </a:t>
            </a:r>
            <a:r>
              <a:rPr lang="en-US" sz="1500" i="1" dirty="0">
                <a:solidFill>
                  <a:schemeClr val="bg1"/>
                </a:solidFill>
              </a:rPr>
              <a:t>(keep them in a safe place where you won’t lose them!) </a:t>
            </a:r>
          </a:p>
          <a:p>
            <a:pPr marL="457200" lvl="3" indent="0">
              <a:lnSpc>
                <a:spcPct val="90000"/>
              </a:lnSpc>
              <a:spcBef>
                <a:spcPts val="0"/>
              </a:spcBef>
              <a:buNone/>
            </a:pPr>
            <a:endParaRPr lang="en-US" sz="1500" i="1" dirty="0">
              <a:solidFill>
                <a:schemeClr val="bg1"/>
              </a:solidFill>
            </a:endParaRPr>
          </a:p>
          <a:p>
            <a:pPr marL="457200" lvl="3" indent="0">
              <a:lnSpc>
                <a:spcPct val="90000"/>
              </a:lnSpc>
              <a:spcBef>
                <a:spcPts val="0"/>
              </a:spcBef>
            </a:pPr>
            <a:r>
              <a:rPr lang="en-US" sz="1500" dirty="0">
                <a:solidFill>
                  <a:schemeClr val="bg1"/>
                </a:solidFill>
              </a:rPr>
              <a:t>  Turn in your </a:t>
            </a:r>
            <a:r>
              <a:rPr lang="en-US" sz="1500" b="1" i="1" dirty="0">
                <a:solidFill>
                  <a:schemeClr val="bg1"/>
                </a:solidFill>
              </a:rPr>
              <a:t>COMMUNITY SERVICE LOGS/RESUMES </a:t>
            </a:r>
          </a:p>
          <a:p>
            <a:pPr marL="457200" lvl="3" indent="0">
              <a:lnSpc>
                <a:spcPct val="90000"/>
              </a:lnSpc>
              <a:spcBef>
                <a:spcPts val="0"/>
              </a:spcBef>
              <a:buNone/>
            </a:pPr>
            <a:r>
              <a:rPr lang="en-US" sz="1500" dirty="0">
                <a:solidFill>
                  <a:schemeClr val="bg1"/>
                </a:solidFill>
              </a:rPr>
              <a:t>for verification in May of your senior year </a:t>
            </a:r>
          </a:p>
          <a:p>
            <a:pPr marL="457200" lvl="3" indent="0">
              <a:lnSpc>
                <a:spcPct val="90000"/>
              </a:lnSpc>
              <a:spcBef>
                <a:spcPts val="0"/>
              </a:spcBef>
              <a:buNone/>
            </a:pPr>
            <a:endParaRPr lang="en-US" sz="1400" i="1" dirty="0">
              <a:solidFill>
                <a:schemeClr val="bg1"/>
              </a:solidFill>
            </a:endParaRPr>
          </a:p>
          <a:p>
            <a:pPr marL="457200" lvl="3" indent="0">
              <a:lnSpc>
                <a:spcPct val="90000"/>
              </a:lnSpc>
              <a:spcBef>
                <a:spcPts val="0"/>
              </a:spcBef>
              <a:buNone/>
            </a:pPr>
            <a:endParaRPr lang="en-US" sz="1400" i="1" dirty="0">
              <a:solidFill>
                <a:schemeClr val="bg1"/>
              </a:solidFill>
            </a:endParaRPr>
          </a:p>
          <a:p>
            <a:pPr marL="0" indent="-800100" algn="ctr">
              <a:spcBef>
                <a:spcPts val="0"/>
              </a:spcBef>
              <a:buNone/>
            </a:pPr>
            <a:r>
              <a:rPr lang="en-US" sz="1400" dirty="0">
                <a:solidFill>
                  <a:schemeClr val="bg1"/>
                </a:solidFill>
              </a:rPr>
              <a:t>Congratulations…you’ve EARNED the </a:t>
            </a:r>
            <a:r>
              <a:rPr lang="en-US" sz="1400" dirty="0">
                <a:solidFill>
                  <a:schemeClr val="bg1">
                    <a:lumMod val="65000"/>
                  </a:schemeClr>
                </a:solidFill>
              </a:rPr>
              <a:t>silver Extra Mile cord! </a:t>
            </a:r>
          </a:p>
          <a:p>
            <a:pPr marL="0" indent="0" algn="ctr">
              <a:spcBef>
                <a:spcPts val="0"/>
              </a:spcBef>
              <a:buNone/>
            </a:pPr>
            <a:r>
              <a:rPr lang="en-US" sz="1400" i="1" dirty="0">
                <a:solidFill>
                  <a:srgbClr val="92D050"/>
                </a:solidFill>
              </a:rPr>
              <a:t>Thanks for your service…you make a difference!</a:t>
            </a:r>
            <a:endParaRPr lang="en-US" sz="1400" b="1" i="1" dirty="0">
              <a:solidFill>
                <a:srgbClr val="92D050"/>
              </a:solidFill>
            </a:endParaRPr>
          </a:p>
        </p:txBody>
      </p:sp>
      <p:pic>
        <p:nvPicPr>
          <p:cNvPr id="3074" name="Picture 2" descr="423 Amazing Community Service Ideas">
            <a:extLst>
              <a:ext uri="{FF2B5EF4-FFF2-40B4-BE49-F238E27FC236}">
                <a16:creationId xmlns:a16="http://schemas.microsoft.com/office/drawing/2014/main" id="{3E9AD91A-4802-45EE-932A-B28A8BA10F6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33096" y="645106"/>
            <a:ext cx="4381233" cy="3285925"/>
          </a:xfrm>
          <a:prstGeom prst="rect">
            <a:avLst/>
          </a:prstGeom>
          <a:noFill/>
          <a:extLst>
            <a:ext uri="{909E8E84-426E-40DD-AFC4-6F175D3DCCD1}">
              <a14:hiddenFill xmlns:a14="http://schemas.microsoft.com/office/drawing/2010/main">
                <a:solidFill>
                  <a:srgbClr val="FFFFFF"/>
                </a:solidFill>
              </a14:hiddenFill>
            </a:ext>
          </a:extLst>
        </p:spPr>
      </p:pic>
      <p:sp>
        <p:nvSpPr>
          <p:cNvPr id="3089" name="Rectangle 3088">
            <a:extLst>
              <a:ext uri="{FF2B5EF4-FFF2-40B4-BE49-F238E27FC236}">
                <a16:creationId xmlns:a16="http://schemas.microsoft.com/office/drawing/2014/main" id="{ABBA4733-EEF3-4905-AABB-CA940535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descr="SGI Scholarship 2019 · GiveCampus">
            <a:extLst>
              <a:ext uri="{FF2B5EF4-FFF2-40B4-BE49-F238E27FC236}">
                <a16:creationId xmlns:a16="http://schemas.microsoft.com/office/drawing/2014/main" id="{8A71B8EB-63FB-4C7B-97C4-6907AE2989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89176" y="4092395"/>
            <a:ext cx="1159908" cy="2138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nsformative Teacher Profile #9: Lisa Hantman | Kira J Baker-Doyle, Ph.D.">
            <a:extLst>
              <a:ext uri="{FF2B5EF4-FFF2-40B4-BE49-F238E27FC236}">
                <a16:creationId xmlns:a16="http://schemas.microsoft.com/office/drawing/2014/main" id="{D6BAE6E3-04E1-4E51-B57D-693625FB682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52606" y="4092395"/>
            <a:ext cx="2244703" cy="213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0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5" name="Rectangle 2091">
            <a:extLst>
              <a:ext uri="{FF2B5EF4-FFF2-40B4-BE49-F238E27FC236}">
                <a16:creationId xmlns:a16="http://schemas.microsoft.com/office/drawing/2014/main" id="{8619B2E0-C2F9-4F4F-A03F-2EDB08498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06" name="Group 2093">
            <a:extLst>
              <a:ext uri="{FF2B5EF4-FFF2-40B4-BE49-F238E27FC236}">
                <a16:creationId xmlns:a16="http://schemas.microsoft.com/office/drawing/2014/main" id="{0F381771-A704-4FF9-A5E8-41DFF5D0E6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2095" name="Oval 2094">
              <a:extLst>
                <a:ext uri="{FF2B5EF4-FFF2-40B4-BE49-F238E27FC236}">
                  <a16:creationId xmlns:a16="http://schemas.microsoft.com/office/drawing/2014/main" id="{0B99AD23-F5A0-45FE-A2EC-A80AFAB1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07" name="Oval 2095">
              <a:extLst>
                <a:ext uri="{FF2B5EF4-FFF2-40B4-BE49-F238E27FC236}">
                  <a16:creationId xmlns:a16="http://schemas.microsoft.com/office/drawing/2014/main" id="{B378B3FC-365F-4E6F-9B7E-DB07C5DD29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97" name="Rectangle 2096">
              <a:extLst>
                <a:ext uri="{FF2B5EF4-FFF2-40B4-BE49-F238E27FC236}">
                  <a16:creationId xmlns:a16="http://schemas.microsoft.com/office/drawing/2014/main" id="{5EFB49BC-1084-43AB-B46C-9BB10A96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100728" y="402165"/>
              <a:ext cx="4667937"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98" name="Freeform 5">
              <a:extLst>
                <a:ext uri="{FF2B5EF4-FFF2-40B4-BE49-F238E27FC236}">
                  <a16:creationId xmlns:a16="http://schemas.microsoft.com/office/drawing/2014/main" id="{6DC8C5CF-29C5-4603-8F9D-C72AF20CFE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68624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99" name="Freeform 5">
              <a:extLst>
                <a:ext uri="{FF2B5EF4-FFF2-40B4-BE49-F238E27FC236}">
                  <a16:creationId xmlns:a16="http://schemas.microsoft.com/office/drawing/2014/main" id="{39A3CA59-3E4E-4FA0-B152-B85C6E3CB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59735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00" name="Freeform 5">
              <a:extLst>
                <a:ext uri="{FF2B5EF4-FFF2-40B4-BE49-F238E27FC236}">
                  <a16:creationId xmlns:a16="http://schemas.microsoft.com/office/drawing/2014/main" id="{82F58659-4F72-4785-98EC-ABD4E21EF7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C507472-00D0-4929-9D75-7AFB4DD01D09}"/>
              </a:ext>
            </a:extLst>
          </p:cNvPr>
          <p:cNvSpPr>
            <a:spLocks noGrp="1"/>
          </p:cNvSpPr>
          <p:nvPr>
            <p:ph type="title"/>
          </p:nvPr>
        </p:nvSpPr>
        <p:spPr>
          <a:xfrm>
            <a:off x="639098" y="567433"/>
            <a:ext cx="5283359" cy="661003"/>
          </a:xfrm>
        </p:spPr>
        <p:txBody>
          <a:bodyPr>
            <a:normAutofit fontScale="90000"/>
          </a:bodyPr>
          <a:lstStyle/>
          <a:p>
            <a:pPr algn="ctr"/>
            <a:r>
              <a:rPr lang="en-US" sz="2600" b="1" dirty="0">
                <a:solidFill>
                  <a:schemeClr val="tx2">
                    <a:lumMod val="40000"/>
                    <a:lumOff val="60000"/>
                  </a:schemeClr>
                </a:solidFill>
              </a:rPr>
              <a:t>What are my Post-high options?</a:t>
            </a:r>
            <a:br>
              <a:rPr lang="en-US" sz="2600" b="1" dirty="0">
                <a:solidFill>
                  <a:schemeClr val="tx2">
                    <a:lumMod val="40000"/>
                    <a:lumOff val="60000"/>
                  </a:schemeClr>
                </a:solidFill>
              </a:rPr>
            </a:br>
            <a:r>
              <a:rPr lang="en-US" sz="1800" i="1" dirty="0">
                <a:solidFill>
                  <a:srgbClr val="FFFF00"/>
                </a:solidFill>
              </a:rPr>
              <a:t>Get in where you fit in!</a:t>
            </a:r>
          </a:p>
        </p:txBody>
      </p:sp>
      <p:sp>
        <p:nvSpPr>
          <p:cNvPr id="1032" name="Content Placeholder 1031">
            <a:extLst>
              <a:ext uri="{FF2B5EF4-FFF2-40B4-BE49-F238E27FC236}">
                <a16:creationId xmlns:a16="http://schemas.microsoft.com/office/drawing/2014/main" id="{47C426D9-1302-0FA7-E301-7EB6533C2CAA}"/>
              </a:ext>
            </a:extLst>
          </p:cNvPr>
          <p:cNvSpPr>
            <a:spLocks noGrp="1"/>
          </p:cNvSpPr>
          <p:nvPr>
            <p:ph idx="1"/>
          </p:nvPr>
        </p:nvSpPr>
        <p:spPr>
          <a:xfrm>
            <a:off x="654988" y="1404384"/>
            <a:ext cx="5283359" cy="4445534"/>
          </a:xfrm>
        </p:spPr>
        <p:txBody>
          <a:bodyPr anchor="ctr">
            <a:normAutofit lnSpcReduction="10000"/>
          </a:bodyPr>
          <a:lstStyle/>
          <a:p>
            <a:pPr marL="0" indent="0">
              <a:buNone/>
            </a:pPr>
            <a:endParaRPr lang="en-US" sz="1600" dirty="0">
              <a:solidFill>
                <a:schemeClr val="bg1"/>
              </a:solidFill>
            </a:endParaRPr>
          </a:p>
          <a:p>
            <a:pPr marL="0" indent="0">
              <a:buNone/>
            </a:pPr>
            <a:r>
              <a:rPr lang="en-US" sz="1600" dirty="0">
                <a:solidFill>
                  <a:schemeClr val="bg1"/>
                </a:solidFill>
              </a:rPr>
              <a:t>You should be thinking about what you want your life after high school to look like…then making decisions and taking the steps needed to get there.</a:t>
            </a:r>
            <a:endParaRPr lang="en-US" sz="1200" dirty="0">
              <a:solidFill>
                <a:schemeClr val="bg1"/>
              </a:solidFill>
            </a:endParaRPr>
          </a:p>
          <a:p>
            <a:pPr marL="0" indent="0">
              <a:buNone/>
            </a:pPr>
            <a:r>
              <a:rPr lang="en-US" sz="1600" dirty="0">
                <a:solidFill>
                  <a:schemeClr val="bg1"/>
                </a:solidFill>
              </a:rPr>
              <a:t>There are </a:t>
            </a:r>
            <a:r>
              <a:rPr lang="en-US" sz="1600" i="1" dirty="0">
                <a:solidFill>
                  <a:schemeClr val="bg1"/>
                </a:solidFill>
              </a:rPr>
              <a:t>many</a:t>
            </a:r>
            <a:r>
              <a:rPr lang="en-US" sz="1600" dirty="0">
                <a:solidFill>
                  <a:schemeClr val="bg1"/>
                </a:solidFill>
              </a:rPr>
              <a:t> post-high paths you can take…</a:t>
            </a:r>
          </a:p>
          <a:p>
            <a:r>
              <a:rPr lang="en-US" sz="1500" dirty="0">
                <a:solidFill>
                  <a:schemeClr val="bg1"/>
                </a:solidFill>
              </a:rPr>
              <a:t>Use </a:t>
            </a:r>
            <a:r>
              <a:rPr lang="en-US" sz="1500" b="1" i="1" dirty="0">
                <a:solidFill>
                  <a:schemeClr val="bg1"/>
                </a:solidFill>
              </a:rPr>
              <a:t>Naviance</a:t>
            </a:r>
            <a:r>
              <a:rPr lang="en-US" sz="1500" dirty="0">
                <a:solidFill>
                  <a:schemeClr val="bg1"/>
                </a:solidFill>
              </a:rPr>
              <a:t> to explore your </a:t>
            </a:r>
            <a:r>
              <a:rPr lang="en-US" sz="1500" i="1" dirty="0">
                <a:solidFill>
                  <a:schemeClr val="bg1"/>
                </a:solidFill>
              </a:rPr>
              <a:t>college &amp; career </a:t>
            </a:r>
            <a:r>
              <a:rPr lang="en-US" sz="1500" dirty="0">
                <a:solidFill>
                  <a:schemeClr val="bg1"/>
                </a:solidFill>
              </a:rPr>
              <a:t>options</a:t>
            </a:r>
          </a:p>
          <a:p>
            <a:r>
              <a:rPr lang="en-US" sz="1500" dirty="0">
                <a:solidFill>
                  <a:schemeClr val="bg1"/>
                </a:solidFill>
              </a:rPr>
              <a:t>Make sure you and your counselor have discussed future plans so you’re on track to meet your post-high goals, whatever they might be.</a:t>
            </a:r>
          </a:p>
          <a:p>
            <a:r>
              <a:rPr lang="en-US" sz="1500" dirty="0">
                <a:solidFill>
                  <a:schemeClr val="bg1"/>
                </a:solidFill>
              </a:rPr>
              <a:t>Network with others, gather your resources, stay informed about opportunities &amp; events related to your chosen career path(s), and explore the best options for you!</a:t>
            </a:r>
          </a:p>
          <a:p>
            <a:r>
              <a:rPr lang="en-US" sz="1500" dirty="0">
                <a:solidFill>
                  <a:schemeClr val="bg1"/>
                </a:solidFill>
              </a:rPr>
              <a:t>Become your best self-advocate</a:t>
            </a:r>
          </a:p>
          <a:p>
            <a:r>
              <a:rPr lang="en-US" sz="1500" dirty="0">
                <a:solidFill>
                  <a:schemeClr val="bg1"/>
                </a:solidFill>
              </a:rPr>
              <a:t>Ask for help when you need it</a:t>
            </a:r>
          </a:p>
          <a:p>
            <a:pPr marL="0" indent="0">
              <a:buNone/>
            </a:pPr>
            <a:endParaRPr lang="en-US" dirty="0">
              <a:solidFill>
                <a:schemeClr val="bg1"/>
              </a:solidFill>
            </a:endParaRPr>
          </a:p>
        </p:txBody>
      </p:sp>
      <p:pic>
        <p:nvPicPr>
          <p:cNvPr id="1028" name="Picture 4" descr="What Should I Do After High School? - Together">
            <a:extLst>
              <a:ext uri="{FF2B5EF4-FFF2-40B4-BE49-F238E27FC236}">
                <a16:creationId xmlns:a16="http://schemas.microsoft.com/office/drawing/2014/main" id="{D4F284D4-3E2E-4AF5-9925-414A55F69A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87173" y="642855"/>
            <a:ext cx="1763915" cy="21380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llege or Work after High School? - PLEASE VISIT ANGELGUARD.ORG [ AD ]">
            <a:extLst>
              <a:ext uri="{FF2B5EF4-FFF2-40B4-BE49-F238E27FC236}">
                <a16:creationId xmlns:a16="http://schemas.microsoft.com/office/drawing/2014/main" id="{92374B2E-C9B1-4F97-A52A-BE5AD8E257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38739" y="642855"/>
            <a:ext cx="2072437" cy="2138080"/>
          </a:xfrm>
          <a:prstGeom prst="rect">
            <a:avLst/>
          </a:prstGeom>
          <a:noFill/>
          <a:extLst>
            <a:ext uri="{909E8E84-426E-40DD-AFC4-6F175D3DCCD1}">
              <a14:hiddenFill xmlns:a14="http://schemas.microsoft.com/office/drawing/2010/main">
                <a:solidFill>
                  <a:srgbClr val="FFFFFF"/>
                </a:solidFill>
              </a14:hiddenFill>
            </a:ext>
          </a:extLst>
        </p:spPr>
      </p:pic>
      <p:sp>
        <p:nvSpPr>
          <p:cNvPr id="2108" name="Rectangle 2101">
            <a:extLst>
              <a:ext uri="{FF2B5EF4-FFF2-40B4-BE49-F238E27FC236}">
                <a16:creationId xmlns:a16="http://schemas.microsoft.com/office/drawing/2014/main" id="{BB17611C-A085-4AC6-A904-EEF3A4F25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EF092158-937C-424F-A512-61162DE2AA75}"/>
              </a:ext>
            </a:extLst>
          </p:cNvPr>
          <p:cNvPicPr>
            <a:picLocks noChangeAspect="1"/>
          </p:cNvPicPr>
          <p:nvPr/>
        </p:nvPicPr>
        <p:blipFill>
          <a:blip r:embed="rId5"/>
          <a:stretch>
            <a:fillRect/>
          </a:stretch>
        </p:blipFill>
        <p:spPr>
          <a:xfrm>
            <a:off x="7020271" y="2895600"/>
            <a:ext cx="4636936" cy="3477702"/>
          </a:xfrm>
          <a:prstGeom prst="rect">
            <a:avLst/>
          </a:prstGeom>
        </p:spPr>
      </p:pic>
    </p:spTree>
    <p:extLst>
      <p:ext uri="{BB962C8B-B14F-4D97-AF65-F5344CB8AC3E}">
        <p14:creationId xmlns:p14="http://schemas.microsoft.com/office/powerpoint/2010/main" val="7449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6">
            <a:extLst>
              <a:ext uri="{FF2B5EF4-FFF2-40B4-BE49-F238E27FC236}">
                <a16:creationId xmlns:a16="http://schemas.microsoft.com/office/drawing/2014/main" id="{49FF32FF-44D7-4535-B99A-004DD008AD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058" name="Rectangle 2057">
              <a:extLst>
                <a:ext uri="{FF2B5EF4-FFF2-40B4-BE49-F238E27FC236}">
                  <a16:creationId xmlns:a16="http://schemas.microsoft.com/office/drawing/2014/main" id="{78C82D60-0595-4A9C-8DA5-BDFA377BAC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59" name="Oval 2058">
              <a:extLst>
                <a:ext uri="{FF2B5EF4-FFF2-40B4-BE49-F238E27FC236}">
                  <a16:creationId xmlns:a16="http://schemas.microsoft.com/office/drawing/2014/main" id="{79A2E1C4-BD01-48B0-BD6B-09C2F8BA0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60" name="Oval 2059">
              <a:extLst>
                <a:ext uri="{FF2B5EF4-FFF2-40B4-BE49-F238E27FC236}">
                  <a16:creationId xmlns:a16="http://schemas.microsoft.com/office/drawing/2014/main" id="{3C2CBCFF-D961-4AD3-82AB-3C5B58703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61" name="Oval 2060">
              <a:extLst>
                <a:ext uri="{FF2B5EF4-FFF2-40B4-BE49-F238E27FC236}">
                  <a16:creationId xmlns:a16="http://schemas.microsoft.com/office/drawing/2014/main" id="{48D31C4F-8B97-4C73-B72A-15E1324D6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62" name="Freeform 5">
              <a:extLst>
                <a:ext uri="{FF2B5EF4-FFF2-40B4-BE49-F238E27FC236}">
                  <a16:creationId xmlns:a16="http://schemas.microsoft.com/office/drawing/2014/main" id="{2B7AB125-2661-42D7-BF76-2CA4648E7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63" name="Freeform 5">
              <a:extLst>
                <a:ext uri="{FF2B5EF4-FFF2-40B4-BE49-F238E27FC236}">
                  <a16:creationId xmlns:a16="http://schemas.microsoft.com/office/drawing/2014/main" id="{53FFC732-5F2B-478B-83FB-398990EC9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64" name="Freeform 5">
              <a:extLst>
                <a:ext uri="{FF2B5EF4-FFF2-40B4-BE49-F238E27FC236}">
                  <a16:creationId xmlns:a16="http://schemas.microsoft.com/office/drawing/2014/main" id="{0315E93D-E07D-4697-93FF-358C10DDD3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56" name="Rectangle 2065">
            <a:extLst>
              <a:ext uri="{FF2B5EF4-FFF2-40B4-BE49-F238E27FC236}">
                <a16:creationId xmlns:a16="http://schemas.microsoft.com/office/drawing/2014/main" id="{0952772C-A193-46A8-8085-DF0DDE5FC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80F97F-DDCB-4B96-A292-CDCCDDA46EA3}"/>
              </a:ext>
            </a:extLst>
          </p:cNvPr>
          <p:cNvSpPr>
            <a:spLocks noGrp="1"/>
          </p:cNvSpPr>
          <p:nvPr>
            <p:ph type="ctrTitle"/>
          </p:nvPr>
        </p:nvSpPr>
        <p:spPr>
          <a:xfrm>
            <a:off x="1154954" y="973669"/>
            <a:ext cx="8825659" cy="706964"/>
          </a:xfrm>
        </p:spPr>
        <p:txBody>
          <a:bodyPr vert="horz" lIns="91440" tIns="45720" rIns="91440" bIns="45720" rtlCol="0" anchor="ctr">
            <a:normAutofit fontScale="90000"/>
          </a:bodyPr>
          <a:lstStyle/>
          <a:p>
            <a:pPr>
              <a:lnSpc>
                <a:spcPct val="90000"/>
              </a:lnSpc>
            </a:pPr>
            <a:br>
              <a:rPr lang="en-US" sz="900"/>
            </a:br>
            <a:br>
              <a:rPr lang="en-US" sz="900"/>
            </a:br>
            <a:br>
              <a:rPr lang="en-US" sz="900"/>
            </a:br>
            <a:br>
              <a:rPr lang="en-US" sz="900"/>
            </a:br>
            <a:br>
              <a:rPr lang="en-US" sz="900"/>
            </a:br>
            <a:br>
              <a:rPr lang="en-US" sz="900"/>
            </a:br>
            <a:br>
              <a:rPr lang="en-US" sz="900"/>
            </a:br>
            <a:br>
              <a:rPr lang="en-US" sz="900"/>
            </a:br>
            <a:br>
              <a:rPr lang="en-US" sz="900"/>
            </a:br>
            <a:br>
              <a:rPr lang="en-US" sz="900"/>
            </a:br>
            <a:br>
              <a:rPr lang="en-US" sz="900"/>
            </a:br>
            <a:br>
              <a:rPr lang="en-US" sz="900"/>
            </a:br>
            <a:br>
              <a:rPr lang="en-US" sz="900"/>
            </a:br>
            <a:br>
              <a:rPr lang="en-US" sz="900"/>
            </a:br>
            <a:endParaRPr lang="en-US" sz="900"/>
          </a:p>
        </p:txBody>
      </p:sp>
      <p:sp>
        <p:nvSpPr>
          <p:cNvPr id="4" name="TextBox 3">
            <a:extLst>
              <a:ext uri="{FF2B5EF4-FFF2-40B4-BE49-F238E27FC236}">
                <a16:creationId xmlns:a16="http://schemas.microsoft.com/office/drawing/2014/main" id="{1E633C66-1723-4364-AD62-B74CDA4A99FA}"/>
              </a:ext>
            </a:extLst>
          </p:cNvPr>
          <p:cNvSpPr txBox="1"/>
          <p:nvPr/>
        </p:nvSpPr>
        <p:spPr>
          <a:xfrm>
            <a:off x="454895" y="420090"/>
            <a:ext cx="6197986" cy="1753052"/>
          </a:xfrm>
          <a:prstGeom prst="rect">
            <a:avLst/>
          </a:prstGeom>
        </p:spPr>
        <p:txBody>
          <a:bodyPr vert="horz" lIns="91440" tIns="45720" rIns="91440" bIns="45720" rtlCol="0" anchor="ctr">
            <a:normAutofit fontScale="85000" lnSpcReduction="10000"/>
          </a:bodyPr>
          <a:lstStyle/>
          <a:p>
            <a:pPr>
              <a:lnSpc>
                <a:spcPct val="110000"/>
              </a:lnSpc>
              <a:buClr>
                <a:schemeClr val="accent1"/>
              </a:buClr>
              <a:buSzPct val="80000"/>
            </a:pPr>
            <a:r>
              <a:rPr lang="en-US" sz="1600" dirty="0">
                <a:solidFill>
                  <a:schemeClr val="bg1"/>
                </a:solidFill>
              </a:rPr>
              <a:t>College isn’t the only path for everyone. </a:t>
            </a:r>
          </a:p>
          <a:p>
            <a:pPr>
              <a:lnSpc>
                <a:spcPct val="110000"/>
              </a:lnSpc>
              <a:buClr>
                <a:schemeClr val="accent1"/>
              </a:buClr>
              <a:buSzPct val="80000"/>
            </a:pPr>
            <a:r>
              <a:rPr lang="en-US" sz="1400" b="1" dirty="0">
                <a:solidFill>
                  <a:schemeClr val="bg1"/>
                </a:solidFill>
              </a:rPr>
              <a:t>There are shorter-term training options with employment outcomes as the goal:</a:t>
            </a:r>
          </a:p>
          <a:p>
            <a:pPr indent="-171450">
              <a:lnSpc>
                <a:spcPct val="110000"/>
              </a:lnSpc>
              <a:buClr>
                <a:schemeClr val="accent1"/>
              </a:buClr>
              <a:buSzPct val="80000"/>
              <a:buFont typeface="Arial" panose="020B0604020202020204" pitchFamily="34" charset="0"/>
              <a:buChar char="•"/>
            </a:pPr>
            <a:r>
              <a:rPr lang="en-US" sz="1300" i="1" dirty="0">
                <a:solidFill>
                  <a:schemeClr val="bg1"/>
                </a:solidFill>
              </a:rPr>
              <a:t>Certificate programs</a:t>
            </a:r>
          </a:p>
          <a:p>
            <a:pPr indent="-171450">
              <a:lnSpc>
                <a:spcPct val="110000"/>
              </a:lnSpc>
              <a:buClr>
                <a:schemeClr val="accent1"/>
              </a:buClr>
              <a:buSzPct val="80000"/>
              <a:buFont typeface="Arial" panose="020B0604020202020204" pitchFamily="34" charset="0"/>
              <a:buChar char="•"/>
            </a:pPr>
            <a:r>
              <a:rPr lang="en-US" sz="1300" i="1" dirty="0">
                <a:solidFill>
                  <a:schemeClr val="bg1"/>
                </a:solidFill>
              </a:rPr>
              <a:t>Career Pathways, offered through local community colleges &amp; on-the-job training</a:t>
            </a:r>
          </a:p>
          <a:p>
            <a:pPr>
              <a:lnSpc>
                <a:spcPct val="110000"/>
              </a:lnSpc>
              <a:buClr>
                <a:schemeClr val="accent1"/>
              </a:buClr>
              <a:buSzPct val="80000"/>
            </a:pPr>
            <a:endParaRPr lang="en-US" sz="200" dirty="0">
              <a:solidFill>
                <a:schemeClr val="bg1"/>
              </a:solidFill>
            </a:endParaRPr>
          </a:p>
          <a:p>
            <a:pPr>
              <a:lnSpc>
                <a:spcPct val="110000"/>
              </a:lnSpc>
              <a:buClr>
                <a:schemeClr val="accent1"/>
              </a:buClr>
              <a:buSzPct val="80000"/>
            </a:pPr>
            <a:endParaRPr lang="en-US" sz="200" dirty="0">
              <a:solidFill>
                <a:schemeClr val="bg1"/>
              </a:solidFill>
            </a:endParaRPr>
          </a:p>
          <a:p>
            <a:pPr>
              <a:lnSpc>
                <a:spcPct val="110000"/>
              </a:lnSpc>
              <a:buClr>
                <a:schemeClr val="accent1"/>
              </a:buClr>
              <a:buSzPct val="80000"/>
            </a:pPr>
            <a:endParaRPr lang="en-US" sz="200" dirty="0">
              <a:solidFill>
                <a:schemeClr val="bg1"/>
              </a:solidFill>
            </a:endParaRPr>
          </a:p>
          <a:p>
            <a:pPr>
              <a:lnSpc>
                <a:spcPct val="110000"/>
              </a:lnSpc>
              <a:buClr>
                <a:schemeClr val="accent1"/>
              </a:buClr>
              <a:buSzPct val="80000"/>
            </a:pPr>
            <a:r>
              <a:rPr lang="en-US" sz="1600" b="1" dirty="0">
                <a:solidFill>
                  <a:schemeClr val="bg1"/>
                </a:solidFill>
              </a:rPr>
              <a:t>Explore the SKILLED TRADES</a:t>
            </a:r>
            <a:r>
              <a:rPr lang="en-US" sz="1600" dirty="0">
                <a:solidFill>
                  <a:schemeClr val="bg1"/>
                </a:solidFill>
              </a:rPr>
              <a:t>…</a:t>
            </a:r>
            <a:r>
              <a:rPr lang="en-US" sz="1400" dirty="0">
                <a:solidFill>
                  <a:schemeClr val="bg1"/>
                </a:solidFill>
              </a:rPr>
              <a:t>what can you do now to get started in an APPRENTICESHIP PROGRAM? </a:t>
            </a:r>
          </a:p>
          <a:p>
            <a:pPr algn="ctr">
              <a:lnSpc>
                <a:spcPct val="110000"/>
              </a:lnSpc>
              <a:buClr>
                <a:schemeClr val="accent1"/>
              </a:buClr>
              <a:buSzPct val="80000"/>
            </a:pPr>
            <a:r>
              <a:rPr lang="en-US" sz="1200" i="1" dirty="0">
                <a:solidFill>
                  <a:schemeClr val="bg1"/>
                </a:solidFill>
              </a:rPr>
              <a:t>As an apprentice, you can get education, training, and pay while learning a trade…</a:t>
            </a:r>
          </a:p>
          <a:p>
            <a:pPr algn="ctr">
              <a:lnSpc>
                <a:spcPct val="110000"/>
              </a:lnSpc>
              <a:buClr>
                <a:schemeClr val="accent1"/>
              </a:buClr>
              <a:buSzPct val="80000"/>
            </a:pPr>
            <a:r>
              <a:rPr lang="en-US" sz="1200" i="1" dirty="0">
                <a:solidFill>
                  <a:schemeClr val="bg1"/>
                </a:solidFill>
              </a:rPr>
              <a:t>PLUS the job outlook is excellent!</a:t>
            </a:r>
          </a:p>
        </p:txBody>
      </p:sp>
      <p:pic>
        <p:nvPicPr>
          <p:cNvPr id="2052" name="Picture 4" descr="What Should I Do After High School? - Together">
            <a:extLst>
              <a:ext uri="{FF2B5EF4-FFF2-40B4-BE49-F238E27FC236}">
                <a16:creationId xmlns:a16="http://schemas.microsoft.com/office/drawing/2014/main" id="{1B7B6480-5992-499C-B34C-52B5375300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52880" y="257776"/>
            <a:ext cx="5207664" cy="6342448"/>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1026" name="Picture 2" descr="Ultimate Guide to Trade Degrees">
            <a:extLst>
              <a:ext uri="{FF2B5EF4-FFF2-40B4-BE49-F238E27FC236}">
                <a16:creationId xmlns:a16="http://schemas.microsoft.com/office/drawing/2014/main" id="{54AFFC9B-8DBC-4307-95C2-A491FDECD6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6820" y="2373061"/>
            <a:ext cx="6139240" cy="4064849"/>
          </a:xfrm>
          <a:prstGeom prst="roundRect">
            <a:avLst>
              <a:gd name="adj" fmla="val 0"/>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3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D3FA-E8DA-4008-A2B9-6F775F359146}"/>
              </a:ext>
            </a:extLst>
          </p:cNvPr>
          <p:cNvSpPr>
            <a:spLocks noGrp="1"/>
          </p:cNvSpPr>
          <p:nvPr>
            <p:ph type="title"/>
          </p:nvPr>
        </p:nvSpPr>
        <p:spPr>
          <a:xfrm>
            <a:off x="539261" y="596125"/>
            <a:ext cx="11115104" cy="1244398"/>
          </a:xfrm>
        </p:spPr>
        <p:txBody>
          <a:bodyPr/>
          <a:lstStyle/>
          <a:p>
            <a:pPr algn="ctr">
              <a:spcBef>
                <a:spcPts val="0"/>
              </a:spcBef>
            </a:pPr>
            <a:br>
              <a:rPr lang="en-US" sz="3700" dirty="0">
                <a:latin typeface="Aldhabi"/>
                <a:cs typeface="Aldhabi"/>
              </a:rPr>
            </a:br>
            <a:br>
              <a:rPr lang="en-US" sz="3700" dirty="0">
                <a:latin typeface="Aldhabi"/>
                <a:cs typeface="Aldhabi"/>
              </a:rPr>
            </a:br>
            <a:r>
              <a:rPr lang="en-US" sz="4000" dirty="0">
                <a:latin typeface="Aldhabi"/>
                <a:cs typeface="Aldhabi"/>
              </a:rPr>
              <a:t>Use </a:t>
            </a:r>
            <a:r>
              <a:rPr lang="en-US" sz="4000" i="1" dirty="0">
                <a:solidFill>
                  <a:schemeClr val="tx2">
                    <a:lumMod val="40000"/>
                    <a:lumOff val="60000"/>
                  </a:schemeClr>
                </a:solidFill>
                <a:latin typeface="Aldhabi"/>
                <a:cs typeface="Aldhabi"/>
              </a:rPr>
              <a:t>Naviance</a:t>
            </a:r>
            <a:r>
              <a:rPr lang="en-US" sz="4000" dirty="0">
                <a:solidFill>
                  <a:schemeClr val="tx2">
                    <a:lumMod val="40000"/>
                    <a:lumOff val="60000"/>
                  </a:schemeClr>
                </a:solidFill>
                <a:latin typeface="Aldhabi"/>
                <a:cs typeface="Aldhabi"/>
              </a:rPr>
              <a:t> </a:t>
            </a:r>
            <a:r>
              <a:rPr lang="en-US" sz="4000" dirty="0">
                <a:solidFill>
                  <a:schemeClr val="bg1"/>
                </a:solidFill>
                <a:latin typeface="Aldhabi"/>
                <a:cs typeface="Aldhabi"/>
              </a:rPr>
              <a:t>as a guide to plan for the future YOU want!</a:t>
            </a:r>
            <a:br>
              <a:rPr lang="en-US" sz="2600" dirty="0">
                <a:latin typeface="Aldhabi"/>
                <a:cs typeface="Aldhabi"/>
              </a:rPr>
            </a:br>
            <a:br>
              <a:rPr lang="en-US" sz="2600" dirty="0">
                <a:latin typeface="Aldhabi"/>
                <a:cs typeface="Aldhabi"/>
              </a:rPr>
            </a:br>
            <a:br>
              <a:rPr lang="en-US" sz="2600" dirty="0">
                <a:latin typeface="Aldhabi"/>
                <a:cs typeface="Aldhabi"/>
              </a:rPr>
            </a:br>
            <a:endParaRPr lang="en-US" sz="2600" dirty="0">
              <a:latin typeface="Aldhabi"/>
              <a:cs typeface="Aldhabi"/>
            </a:endParaRPr>
          </a:p>
        </p:txBody>
      </p:sp>
      <p:sp>
        <p:nvSpPr>
          <p:cNvPr id="3" name="Content Placeholder 2">
            <a:extLst>
              <a:ext uri="{FF2B5EF4-FFF2-40B4-BE49-F238E27FC236}">
                <a16:creationId xmlns:a16="http://schemas.microsoft.com/office/drawing/2014/main" id="{8E8C6D8B-6014-43D9-AA2F-ECE0E6B37904}"/>
              </a:ext>
            </a:extLst>
          </p:cNvPr>
          <p:cNvSpPr>
            <a:spLocks noGrp="1"/>
          </p:cNvSpPr>
          <p:nvPr>
            <p:ph sz="half" idx="1"/>
          </p:nvPr>
        </p:nvSpPr>
        <p:spPr>
          <a:xfrm>
            <a:off x="-82062" y="2469015"/>
            <a:ext cx="6775938" cy="4234775"/>
          </a:xfrm>
        </p:spPr>
        <p:txBody>
          <a:bodyPr vert="horz" lIns="91440" tIns="45720" rIns="91440" bIns="45720" rtlCol="0" anchor="t">
            <a:normAutofit/>
          </a:bodyPr>
          <a:lstStyle/>
          <a:p>
            <a:pPr marL="0" indent="0" algn="r">
              <a:spcBef>
                <a:spcPts val="0"/>
              </a:spcBef>
              <a:buNone/>
            </a:pPr>
            <a:endParaRPr lang="en-US" sz="800" dirty="0"/>
          </a:p>
          <a:p>
            <a:pPr marL="0" indent="0">
              <a:spcBef>
                <a:spcPts val="0"/>
              </a:spcBef>
              <a:buNone/>
            </a:pPr>
            <a:endParaRPr lang="en-US" sz="600" dirty="0"/>
          </a:p>
          <a:p>
            <a:pPr marL="0" indent="0" algn="ctr">
              <a:spcBef>
                <a:spcPts val="0"/>
              </a:spcBef>
              <a:buNone/>
            </a:pPr>
            <a:r>
              <a:rPr lang="en-US" sz="1400" dirty="0"/>
              <a:t>Use </a:t>
            </a:r>
            <a:r>
              <a:rPr lang="en-US" sz="1400" b="1" i="1" dirty="0"/>
              <a:t>Naviance </a:t>
            </a:r>
            <a:r>
              <a:rPr lang="en-US" sz="1400" dirty="0"/>
              <a:t>to explore colleges, universities, career pathways &amp; careers. Build your college &amp; career lists by clicking the “heart” icon next to the colleges &amp; careers that interest you. </a:t>
            </a:r>
          </a:p>
          <a:p>
            <a:pPr marL="0" indent="0" algn="ctr">
              <a:spcBef>
                <a:spcPts val="0"/>
              </a:spcBef>
              <a:buNone/>
            </a:pPr>
            <a:r>
              <a:rPr lang="en-US" sz="1400" b="1" i="1" dirty="0"/>
              <a:t>Naviance</a:t>
            </a:r>
            <a:r>
              <a:rPr lang="en-US" sz="1400" i="1" dirty="0"/>
              <a:t> saves your work automatically. </a:t>
            </a:r>
            <a:endParaRPr lang="en-US" sz="800" i="1" dirty="0"/>
          </a:p>
          <a:p>
            <a:pPr marL="0" indent="0">
              <a:spcBef>
                <a:spcPts val="0"/>
              </a:spcBef>
              <a:buNone/>
            </a:pPr>
            <a:endParaRPr lang="en-US" sz="1400" i="1" dirty="0"/>
          </a:p>
          <a:p>
            <a:pPr marL="0" indent="0" algn="ctr">
              <a:spcBef>
                <a:spcPts val="0"/>
              </a:spcBef>
              <a:buNone/>
            </a:pPr>
            <a:r>
              <a:rPr lang="en-US" sz="1100" i="1" dirty="0"/>
              <a:t>LOG IN to Naviance from any device w/ an internet connection, including your Smart Phone!</a:t>
            </a:r>
            <a:endParaRPr lang="en-US" sz="1100" dirty="0"/>
          </a:p>
          <a:p>
            <a:pPr marL="0" indent="0">
              <a:spcBef>
                <a:spcPts val="0"/>
              </a:spcBef>
              <a:buNone/>
            </a:pPr>
            <a:endParaRPr lang="en-US" sz="1400" i="1" dirty="0"/>
          </a:p>
          <a:p>
            <a:pPr marL="0" indent="0" algn="ctr">
              <a:spcBef>
                <a:spcPts val="0"/>
              </a:spcBef>
              <a:buNone/>
            </a:pPr>
            <a:endParaRPr lang="en-US" sz="1600" i="1" dirty="0"/>
          </a:p>
          <a:p>
            <a:pPr marL="0" indent="0" algn="ctr">
              <a:spcBef>
                <a:spcPts val="0"/>
              </a:spcBef>
              <a:buNone/>
            </a:pPr>
            <a:endParaRPr lang="en-US" sz="1600" dirty="0">
              <a:solidFill>
                <a:schemeClr val="accent4">
                  <a:lumMod val="75000"/>
                </a:schemeClr>
              </a:solidFill>
            </a:endParaRPr>
          </a:p>
          <a:p>
            <a:pPr marL="114300" indent="0">
              <a:spcBef>
                <a:spcPts val="0"/>
              </a:spcBef>
              <a:buNone/>
            </a:pPr>
            <a:r>
              <a:rPr lang="en-US" sz="1600" b="1" dirty="0">
                <a:solidFill>
                  <a:schemeClr val="accent5">
                    <a:lumMod val="75000"/>
                  </a:schemeClr>
                </a:solidFill>
              </a:rPr>
              <a:t>Access Naviance through Clever;</a:t>
            </a:r>
            <a:r>
              <a:rPr lang="en-US" sz="1600" dirty="0">
                <a:solidFill>
                  <a:schemeClr val="accent5">
                    <a:lumMod val="75000"/>
                  </a:schemeClr>
                </a:solidFill>
              </a:rPr>
              <a:t> </a:t>
            </a:r>
            <a:r>
              <a:rPr lang="en-US" sz="1200" dirty="0">
                <a:solidFill>
                  <a:schemeClr val="accent5">
                    <a:lumMod val="75000"/>
                  </a:schemeClr>
                </a:solidFill>
              </a:rPr>
              <a:t>you can find it with your other school-based apps &amp; programs </a:t>
            </a:r>
            <a:r>
              <a:rPr lang="en-US" sz="1200" i="1" dirty="0">
                <a:solidFill>
                  <a:schemeClr val="accent5">
                    <a:lumMod val="75000"/>
                  </a:schemeClr>
                </a:solidFill>
              </a:rPr>
              <a:t>(Look for the Naviance icon)</a:t>
            </a:r>
          </a:p>
          <a:p>
            <a:pPr marL="57150" indent="0">
              <a:spcBef>
                <a:spcPts val="0"/>
              </a:spcBef>
              <a:buNone/>
            </a:pPr>
            <a:endParaRPr lang="en-US" sz="1000" dirty="0">
              <a:solidFill>
                <a:schemeClr val="accent5">
                  <a:lumMod val="75000"/>
                </a:schemeClr>
              </a:solidFill>
            </a:endParaRPr>
          </a:p>
          <a:p>
            <a:pPr lvl="1">
              <a:spcBef>
                <a:spcPts val="0"/>
              </a:spcBef>
            </a:pPr>
            <a:r>
              <a:rPr lang="en-US" sz="1200" dirty="0">
                <a:solidFill>
                  <a:schemeClr val="accent5">
                    <a:lumMod val="75000"/>
                  </a:schemeClr>
                </a:solidFill>
              </a:rPr>
              <a:t>Visit </a:t>
            </a:r>
            <a:r>
              <a:rPr lang="en-US" sz="1200" dirty="0">
                <a:solidFill>
                  <a:srgbClr val="0070C0"/>
                </a:solidFill>
                <a:hlinkClick r:id="rId2">
                  <a:extLst>
                    <a:ext uri="{A12FA001-AC4F-418D-AE19-62706E023703}">
                      <ahyp:hlinkClr xmlns:ahyp="http://schemas.microsoft.com/office/drawing/2018/hyperlinkcolor" val="tx"/>
                    </a:ext>
                  </a:extLst>
                </a:hlinkClick>
              </a:rPr>
              <a:t>https://student.naviance.com/reynoldshs</a:t>
            </a:r>
            <a:endParaRPr lang="en-US" sz="1200" dirty="0">
              <a:solidFill>
                <a:srgbClr val="0070C0"/>
              </a:solidFill>
            </a:endParaRPr>
          </a:p>
          <a:p>
            <a:pPr lvl="1">
              <a:spcBef>
                <a:spcPts val="0"/>
              </a:spcBef>
            </a:pPr>
            <a:r>
              <a:rPr lang="en-US" sz="1200" dirty="0">
                <a:solidFill>
                  <a:schemeClr val="accent4">
                    <a:lumMod val="75000"/>
                  </a:schemeClr>
                </a:solidFill>
              </a:rPr>
              <a:t>Choose </a:t>
            </a:r>
            <a:r>
              <a:rPr lang="en-US" sz="1200" b="1" i="1" dirty="0">
                <a:solidFill>
                  <a:schemeClr val="accent4">
                    <a:lumMod val="75000"/>
                  </a:schemeClr>
                </a:solidFill>
              </a:rPr>
              <a:t>“Student”</a:t>
            </a:r>
          </a:p>
          <a:p>
            <a:pPr lvl="1">
              <a:spcBef>
                <a:spcPts val="0"/>
              </a:spcBef>
            </a:pPr>
            <a:r>
              <a:rPr lang="en-US" sz="1200" dirty="0">
                <a:solidFill>
                  <a:schemeClr val="accent4">
                    <a:lumMod val="75000"/>
                  </a:schemeClr>
                </a:solidFill>
              </a:rPr>
              <a:t>“Continue with </a:t>
            </a:r>
            <a:r>
              <a:rPr lang="en-US" sz="1200" b="1" i="1" dirty="0">
                <a:solidFill>
                  <a:schemeClr val="accent4">
                    <a:lumMod val="75000"/>
                  </a:schemeClr>
                </a:solidFill>
              </a:rPr>
              <a:t>Clever”</a:t>
            </a:r>
          </a:p>
          <a:p>
            <a:pPr lvl="1">
              <a:spcBef>
                <a:spcPts val="0"/>
              </a:spcBef>
            </a:pPr>
            <a:r>
              <a:rPr lang="en-US" sz="1200" dirty="0">
                <a:solidFill>
                  <a:schemeClr val="accent4">
                    <a:lumMod val="75000"/>
                  </a:schemeClr>
                </a:solidFill>
              </a:rPr>
              <a:t>LOG IN using your school-issued </a:t>
            </a:r>
            <a:r>
              <a:rPr lang="en-US" sz="1200" i="1" dirty="0">
                <a:solidFill>
                  <a:schemeClr val="accent4">
                    <a:lumMod val="75000"/>
                  </a:schemeClr>
                </a:solidFill>
              </a:rPr>
              <a:t>username &amp; password</a:t>
            </a:r>
            <a:endParaRPr lang="en-US" sz="1200" dirty="0">
              <a:solidFill>
                <a:schemeClr val="accent4">
                  <a:lumMod val="75000"/>
                </a:schemeClr>
              </a:solidFill>
            </a:endParaRPr>
          </a:p>
          <a:p>
            <a:pPr marL="57150" indent="0" algn="ctr">
              <a:spcBef>
                <a:spcPts val="0"/>
              </a:spcBef>
              <a:buNone/>
            </a:pPr>
            <a:endParaRPr lang="en-US" sz="1200" dirty="0">
              <a:solidFill>
                <a:srgbClr val="0070C0"/>
              </a:solidFill>
              <a:hlinkClick r:id="rId3">
                <a:extLst>
                  <a:ext uri="{A12FA001-AC4F-418D-AE19-62706E023703}">
                    <ahyp:hlinkClr xmlns:ahyp="http://schemas.microsoft.com/office/drawing/2018/hyperlinkcolor" val="tx"/>
                  </a:ext>
                </a:extLst>
              </a:hlinkClick>
            </a:endParaRPr>
          </a:p>
          <a:p>
            <a:pPr marL="57150" indent="0" algn="ctr">
              <a:spcBef>
                <a:spcPts val="0"/>
              </a:spcBef>
              <a:buNone/>
            </a:pPr>
            <a:r>
              <a:rPr lang="en-US" sz="1150" dirty="0">
                <a:solidFill>
                  <a:srgbClr val="0070C0"/>
                </a:solidFill>
                <a:hlinkClick r:id="rId3">
                  <a:extLst>
                    <a:ext uri="{A12FA001-AC4F-418D-AE19-62706E023703}">
                      <ahyp:hlinkClr xmlns:ahyp="http://schemas.microsoft.com/office/drawing/2018/hyperlinkcolor" val="tx"/>
                    </a:ext>
                  </a:extLst>
                </a:hlinkClick>
              </a:rPr>
              <a:t>https://www.reynolds.k12.or.us/rhs/naviance-your-one-stop-shop-college-career-exploration</a:t>
            </a:r>
            <a:endParaRPr lang="en-US" sz="1150" dirty="0">
              <a:solidFill>
                <a:srgbClr val="0070C0"/>
              </a:solidFill>
            </a:endParaRPr>
          </a:p>
          <a:p>
            <a:pPr marL="57150" indent="0">
              <a:spcBef>
                <a:spcPts val="0"/>
              </a:spcBef>
              <a:buNone/>
            </a:pPr>
            <a:endParaRPr lang="en-US" sz="1600" dirty="0">
              <a:solidFill>
                <a:schemeClr val="accent4">
                  <a:lumMod val="75000"/>
                </a:schemeClr>
              </a:solidFill>
            </a:endParaRPr>
          </a:p>
          <a:p>
            <a:pPr lvl="1">
              <a:spcBef>
                <a:spcPts val="0"/>
              </a:spcBef>
              <a:buFont typeface="Arial" panose="020B0604020202020204" pitchFamily="34" charset="0"/>
              <a:buChar char="•"/>
            </a:pPr>
            <a:endParaRPr lang="en-US" sz="1200" dirty="0">
              <a:solidFill>
                <a:schemeClr val="accent4">
                  <a:lumMod val="75000"/>
                </a:schemeClr>
              </a:solidFill>
            </a:endParaRPr>
          </a:p>
          <a:p>
            <a:pPr marL="0" indent="0" algn="ctr">
              <a:spcBef>
                <a:spcPts val="0"/>
              </a:spcBef>
              <a:buNone/>
            </a:pPr>
            <a:endParaRPr lang="en-US" sz="1600" i="1" dirty="0"/>
          </a:p>
        </p:txBody>
      </p:sp>
      <p:sp>
        <p:nvSpPr>
          <p:cNvPr id="4" name="Content Placeholder 3">
            <a:extLst>
              <a:ext uri="{FF2B5EF4-FFF2-40B4-BE49-F238E27FC236}">
                <a16:creationId xmlns:a16="http://schemas.microsoft.com/office/drawing/2014/main" id="{C85C2778-1B63-4320-A7EB-0178623FD842}"/>
              </a:ext>
            </a:extLst>
          </p:cNvPr>
          <p:cNvSpPr>
            <a:spLocks noGrp="1"/>
          </p:cNvSpPr>
          <p:nvPr>
            <p:ph sz="half" idx="2"/>
          </p:nvPr>
        </p:nvSpPr>
        <p:spPr>
          <a:xfrm>
            <a:off x="9891758" y="2332569"/>
            <a:ext cx="1762607" cy="2009037"/>
          </a:xfrm>
        </p:spPr>
        <p:txBody>
          <a:bodyPr>
            <a:normAutofit/>
          </a:bodyPr>
          <a:lstStyle/>
          <a:p>
            <a:pPr marL="0" indent="0" algn="ctr">
              <a:buNone/>
            </a:pPr>
            <a:endParaRPr lang="en-US" sz="400" b="1"/>
          </a:p>
          <a:p>
            <a:pPr marL="0" indent="0" algn="ctr">
              <a:buNone/>
            </a:pPr>
            <a:endParaRPr lang="en-US" sz="1600"/>
          </a:p>
        </p:txBody>
      </p:sp>
      <p:sp>
        <p:nvSpPr>
          <p:cNvPr id="5" name="AutoShape 2" descr="Image result for oregon promise">
            <a:extLst>
              <a:ext uri="{FF2B5EF4-FFF2-40B4-BE49-F238E27FC236}">
                <a16:creationId xmlns:a16="http://schemas.microsoft.com/office/drawing/2014/main" id="{518BC776-7F2A-43A7-AA06-74D0801A32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C607AFE2-ADDA-4385-80DC-965BBEFFC67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5640" y="3049130"/>
            <a:ext cx="483990" cy="483990"/>
          </a:xfrm>
          <a:prstGeom prst="rect">
            <a:avLst/>
          </a:prstGeom>
        </p:spPr>
      </p:pic>
      <p:sp>
        <p:nvSpPr>
          <p:cNvPr id="8" name="TextBox 7">
            <a:extLst>
              <a:ext uri="{FF2B5EF4-FFF2-40B4-BE49-F238E27FC236}">
                <a16:creationId xmlns:a16="http://schemas.microsoft.com/office/drawing/2014/main" id="{F78CA0A8-B0D4-47FB-AA95-44F80279E409}"/>
              </a:ext>
            </a:extLst>
          </p:cNvPr>
          <p:cNvSpPr txBox="1"/>
          <p:nvPr/>
        </p:nvSpPr>
        <p:spPr>
          <a:xfrm>
            <a:off x="6623538" y="4654050"/>
            <a:ext cx="5486400" cy="2062103"/>
          </a:xfrm>
          <a:prstGeom prst="rect">
            <a:avLst/>
          </a:prstGeom>
          <a:noFill/>
        </p:spPr>
        <p:txBody>
          <a:bodyPr wrap="square" lIns="91440" tIns="45720" rIns="91440" bIns="45720" rtlCol="0" anchor="t">
            <a:spAutoFit/>
          </a:bodyPr>
          <a:lstStyle/>
          <a:p>
            <a:pPr algn="ctr"/>
            <a:r>
              <a:rPr lang="en-US" sz="1400" dirty="0"/>
              <a:t>Check the </a:t>
            </a:r>
            <a:r>
              <a:rPr lang="en-US" sz="1400" b="1" i="1" dirty="0"/>
              <a:t>“What’s New” </a:t>
            </a:r>
            <a:r>
              <a:rPr lang="en-US" sz="1400" dirty="0"/>
              <a:t>box on your Naviance Home Page</a:t>
            </a:r>
          </a:p>
          <a:p>
            <a:pPr algn="ctr"/>
            <a:endParaRPr lang="en-US" sz="800" dirty="0"/>
          </a:p>
          <a:p>
            <a:pPr algn="ctr"/>
            <a:r>
              <a:rPr lang="en-US" sz="1300" dirty="0"/>
              <a:t>Admission counselors from universities schedule visits during lunches throughout the fall. The schedule is updated in real time. </a:t>
            </a:r>
            <a:r>
              <a:rPr lang="en-US" sz="1000" i="1" dirty="0"/>
              <a:t>Plan to see the admission counselors from schools you want to know more about.</a:t>
            </a:r>
          </a:p>
          <a:p>
            <a:pPr algn="ctr"/>
            <a:endParaRPr lang="en-US" sz="600" i="1" dirty="0"/>
          </a:p>
          <a:p>
            <a:pPr marL="742950" lvl="1" indent="-285750">
              <a:buFont typeface="Arial" panose="020B0604020202020204" pitchFamily="34" charset="0"/>
              <a:buChar char="•"/>
            </a:pPr>
            <a:r>
              <a:rPr lang="en-US" sz="1200" b="1" dirty="0"/>
              <a:t>Admission requirements &amp; application process</a:t>
            </a:r>
          </a:p>
          <a:p>
            <a:pPr marL="742950" lvl="1" indent="-285750">
              <a:buFont typeface="Arial" panose="020B0604020202020204" pitchFamily="34" charset="0"/>
              <a:buChar char="•"/>
            </a:pPr>
            <a:r>
              <a:rPr lang="en-US" sz="1200" b="1" dirty="0"/>
              <a:t>Programs &amp; majors</a:t>
            </a:r>
          </a:p>
          <a:p>
            <a:pPr marL="742950" lvl="1" indent="-285750">
              <a:buFont typeface="Arial" panose="020B0604020202020204" pitchFamily="34" charset="0"/>
              <a:buChar char="•"/>
            </a:pPr>
            <a:r>
              <a:rPr lang="en-US" sz="1200" b="1" dirty="0"/>
              <a:t>Financial aid &amp; scholarships</a:t>
            </a:r>
          </a:p>
          <a:p>
            <a:pPr marL="742950" lvl="1" indent="-285750">
              <a:buFont typeface="Arial" panose="020B0604020202020204" pitchFamily="34" charset="0"/>
              <a:buChar char="•"/>
            </a:pPr>
            <a:r>
              <a:rPr lang="en-US" sz="1200" b="1" dirty="0"/>
              <a:t>Clubs, activities, extracurriculars, student services</a:t>
            </a:r>
          </a:p>
          <a:p>
            <a:pPr marL="742950" lvl="1" indent="-285750">
              <a:buFont typeface="Arial" panose="020B0604020202020204" pitchFamily="34" charset="0"/>
              <a:buChar char="•"/>
            </a:pPr>
            <a:r>
              <a:rPr lang="en-US" sz="1200" b="1" dirty="0"/>
              <a:t>Campus life</a:t>
            </a:r>
          </a:p>
        </p:txBody>
      </p:sp>
      <p:pic>
        <p:nvPicPr>
          <p:cNvPr id="1034" name="Picture 10" descr="campus tours | GuidedPath Edge">
            <a:extLst>
              <a:ext uri="{FF2B5EF4-FFF2-40B4-BE49-F238E27FC236}">
                <a16:creationId xmlns:a16="http://schemas.microsoft.com/office/drawing/2014/main" id="{C66DE036-8BBE-4EB5-A425-D046B80ACC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9580" y="2268259"/>
            <a:ext cx="3098439" cy="23214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uidance / Naviance">
            <a:extLst>
              <a:ext uri="{FF2B5EF4-FFF2-40B4-BE49-F238E27FC236}">
                <a16:creationId xmlns:a16="http://schemas.microsoft.com/office/drawing/2014/main" id="{CF2025EF-888B-46E6-B56B-A8A9D9F270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255" y="3984080"/>
            <a:ext cx="2711304" cy="7150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D882AE2-9F0D-483A-A28F-0E676B394FB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839479" y="3020079"/>
            <a:ext cx="513041" cy="513041"/>
          </a:xfrm>
          <a:prstGeom prst="rect">
            <a:avLst/>
          </a:prstGeom>
        </p:spPr>
      </p:pic>
    </p:spTree>
    <p:extLst>
      <p:ext uri="{BB962C8B-B14F-4D97-AF65-F5344CB8AC3E}">
        <p14:creationId xmlns:p14="http://schemas.microsoft.com/office/powerpoint/2010/main" val="3995370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3ad5182-ec1b-4729-a2d5-d315351d3f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B8AE03172A8144BD48059209DFBC2A" ma:contentTypeVersion="16" ma:contentTypeDescription="Create a new document." ma:contentTypeScope="" ma:versionID="f5f1c29c4c3061572e54562481948050">
  <xsd:schema xmlns:xsd="http://www.w3.org/2001/XMLSchema" xmlns:xs="http://www.w3.org/2001/XMLSchema" xmlns:p="http://schemas.microsoft.com/office/2006/metadata/properties" xmlns:ns3="120ae549-0412-4ba7-ad70-374c732fcb8b" xmlns:ns4="c3ad5182-ec1b-4729-a2d5-d315351d3f0a" targetNamespace="http://schemas.microsoft.com/office/2006/metadata/properties" ma:root="true" ma:fieldsID="38ab482437ce21819907942d8b1a5cb6" ns3:_="" ns4:_="">
    <xsd:import namespace="120ae549-0412-4ba7-ad70-374c732fcb8b"/>
    <xsd:import namespace="c3ad5182-ec1b-4729-a2d5-d315351d3f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ae549-0412-4ba7-ad70-374c732fcb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ad5182-ec1b-4729-a2d5-d315351d3f0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E0A292-4AE9-4C8B-B200-332253F359F1}">
  <ds:schemaRefs>
    <ds:schemaRef ds:uri="http://schemas.microsoft.com/sharepoint/v3/contenttype/forms"/>
  </ds:schemaRefs>
</ds:datastoreItem>
</file>

<file path=customXml/itemProps2.xml><?xml version="1.0" encoding="utf-8"?>
<ds:datastoreItem xmlns:ds="http://schemas.openxmlformats.org/officeDocument/2006/customXml" ds:itemID="{E3811BE2-0F7D-4A8B-85AB-6083605541D6}">
  <ds:schemaRefs>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c3ad5182-ec1b-4729-a2d5-d315351d3f0a"/>
    <ds:schemaRef ds:uri="120ae549-0412-4ba7-ad70-374c732fcb8b"/>
  </ds:schemaRefs>
</ds:datastoreItem>
</file>

<file path=customXml/itemProps3.xml><?xml version="1.0" encoding="utf-8"?>
<ds:datastoreItem xmlns:ds="http://schemas.openxmlformats.org/officeDocument/2006/customXml" ds:itemID="{A7DCA08C-57AD-4440-B4F8-A59661AF4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0ae549-0412-4ba7-ad70-374c732fcb8b"/>
    <ds:schemaRef ds:uri="c3ad5182-ec1b-4729-a2d5-d315351d3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1273</Words>
  <Application>Microsoft Office PowerPoint</Application>
  <PresentationFormat>Widescreen</PresentationFormat>
  <Paragraphs>259</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Aldhabi</vt:lpstr>
      <vt:lpstr>Arial</vt:lpstr>
      <vt:lpstr>Calibri</vt:lpstr>
      <vt:lpstr>Century Gothic</vt:lpstr>
      <vt:lpstr>Open Sans</vt:lpstr>
      <vt:lpstr>Wingdings</vt:lpstr>
      <vt:lpstr>Wingdings 3</vt:lpstr>
      <vt:lpstr>Ion Boardroom</vt:lpstr>
      <vt:lpstr>       RHS Class of 2024 Welcome to the College &amp; Career Center</vt:lpstr>
      <vt:lpstr>Senioritis can be a real thing… Don’t catch it!</vt:lpstr>
      <vt:lpstr>What’s happening in the College &amp; Career Center?   How you can stay informed about events, activities &amp; deadlines…</vt:lpstr>
      <vt:lpstr>PowerPoint Presentation</vt:lpstr>
      <vt:lpstr>PowerPoint Presentation</vt:lpstr>
      <vt:lpstr>Community Service/Volunteering https://www.reynolds.k12.or.us/rhs/community-service-volunteerism</vt:lpstr>
      <vt:lpstr>What are my Post-high options? Get in where you fit in!</vt:lpstr>
      <vt:lpstr>              </vt:lpstr>
      <vt:lpstr>  Use Naviance as a guide to plan for the future YOU want!   </vt:lpstr>
      <vt:lpstr>PowerPoint Presentation</vt:lpstr>
      <vt:lpstr>                   Common app…                         WHAT IS IT?   Common App is a “universal” college application that hundreds of schools across the U.S. use for admission purposes  WHY SHOULD I FILL IT OUT?   APPLY for ADMISSION to hundreds of schools nationwide by completing ONE application!      IMPORTANT: Not all schools participate w/ common app.   To find out if the colleges you’re applying to participate, check:                                  https://www.commonapp.org/explore If your school doesn’t participate with common app, you can complete the school’s individual admission application instead, which can be found on each school’s website.                                                                                                                                         REQUIRES SHORT ESSAYS                                                    </vt:lpstr>
      <vt:lpstr>PowerPoint Presentation</vt:lpstr>
      <vt:lpstr> It’s (almost) FAFSA/ORSAA time! </vt:lpstr>
      <vt:lpstr>PowerPoint Presentation</vt:lpstr>
      <vt:lpstr>PowerPoint Presentation</vt:lpstr>
      <vt:lpstr>PowerPoint Presentation</vt:lpstr>
      <vt:lpstr>PowerPoint Presentation</vt:lpstr>
      <vt:lpstr>PowerPoint Presentation</vt:lpstr>
      <vt:lpstr>Still need help?  I’m here for you…just ask!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RHS Class of 2024 Welcome to the College &amp; Career Center</dc:title>
  <dc:creator>Shannon Selby</dc:creator>
  <cp:lastModifiedBy>Shannon Selby</cp:lastModifiedBy>
  <cp:revision>1</cp:revision>
  <dcterms:created xsi:type="dcterms:W3CDTF">2023-10-11T15:09:04Z</dcterms:created>
  <dcterms:modified xsi:type="dcterms:W3CDTF">2023-10-11T15:11:43Z</dcterms:modified>
</cp:coreProperties>
</file>